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ebp" ContentType="image/jpe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 /><Relationship Id="rId2" Type="http://schemas.openxmlformats.org/package/2006/relationships/metadata/core-properties" Target="docProps/core.xml" /><Relationship Id="rId1"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91" r:id="rId3"/>
    <p:sldId id="257" r:id="rId4"/>
    <p:sldId id="294" r:id="rId5"/>
    <p:sldId id="295" r:id="rId6"/>
    <p:sldId id="289" r:id="rId7"/>
    <p:sldId id="290" r:id="rId8"/>
    <p:sldId id="277" r:id="rId9"/>
    <p:sldId id="278" r:id="rId10"/>
    <p:sldId id="264" r:id="rId11"/>
    <p:sldId id="292" r:id="rId12"/>
    <p:sldId id="265" r:id="rId13"/>
    <p:sldId id="261" r:id="rId14"/>
    <p:sldId id="267" r:id="rId15"/>
    <p:sldId id="281" r:id="rId16"/>
    <p:sldId id="293" r:id="rId17"/>
    <p:sldId id="260" r:id="rId18"/>
    <p:sldId id="268" r:id="rId19"/>
    <p:sldId id="282" r:id="rId20"/>
    <p:sldId id="283" r:id="rId21"/>
    <p:sldId id="288" r:id="rId22"/>
    <p:sldId id="284" r:id="rId23"/>
    <p:sldId id="274" r:id="rId24"/>
    <p:sldId id="269" r:id="rId25"/>
    <p:sldId id="272" r:id="rId26"/>
    <p:sldId id="285" r:id="rId27"/>
    <p:sldId id="276" r:id="rId28"/>
    <p:sldId id="273" r:id="rId29"/>
    <p:sldId id="275" r:id="rId30"/>
    <p:sldId id="286" r:id="rId31"/>
    <p:sldId id="287"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3" d="100"/>
          <a:sy n="63" d="100"/>
        </p:scale>
        <p:origin x="80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slide" Target="slides/slide25.xml" /><Relationship Id="rId3" Type="http://schemas.openxmlformats.org/officeDocument/2006/relationships/slide" Target="slides/slide2.xml" /><Relationship Id="rId21" Type="http://schemas.openxmlformats.org/officeDocument/2006/relationships/slide" Target="slides/slide20.xml" /><Relationship Id="rId34" Type="http://schemas.openxmlformats.org/officeDocument/2006/relationships/viewProps" Target="viewProps.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presProps" Target="presProps.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29" Type="http://schemas.openxmlformats.org/officeDocument/2006/relationships/slide" Target="slides/slide28.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slide" Target="slides/slide31.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tableStyles" Target="tableStyles.xml" /><Relationship Id="rId10" Type="http://schemas.openxmlformats.org/officeDocument/2006/relationships/slide" Target="slides/slide9.xml" /><Relationship Id="rId19" Type="http://schemas.openxmlformats.org/officeDocument/2006/relationships/slide" Target="slides/slide18.xml" /><Relationship Id="rId31" Type="http://schemas.openxmlformats.org/officeDocument/2006/relationships/slide" Target="slides/slide30.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slide" Target="slides/slide29.xml" /><Relationship Id="rId35" Type="http://schemas.openxmlformats.org/officeDocument/2006/relationships/theme" Target="theme/theme1.xml" /></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6/14/2020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6/14/2020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6/14/2020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6/14/2020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6/14/2020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6/14/2020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6/14/2020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18" Type="http://schemas.openxmlformats.org/officeDocument/2006/relationships/theme" Target="../theme/theme1.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17" Type="http://schemas.openxmlformats.org/officeDocument/2006/relationships/slideLayout" Target="../slideLayouts/slideLayout17.xml" /><Relationship Id="rId2" Type="http://schemas.openxmlformats.org/officeDocument/2006/relationships/slideLayout" Target="../slideLayouts/slideLayout2.xml" /><Relationship Id="rId16" Type="http://schemas.openxmlformats.org/officeDocument/2006/relationships/slideLayout" Target="../slideLayouts/slideLayout16.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5" Type="http://schemas.openxmlformats.org/officeDocument/2006/relationships/slideLayout" Target="../slideLayouts/slideLayout1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slideLayout" Target="../slideLayouts/slideLayout14.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6/14/2020</a:t>
            </a:fld>
            <a:endParaRPr lang="en-US" dirty="0"/>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2.xml.rels><?xml version="1.0" encoding="UTF-8" standalone="yes"?>
<Relationships xmlns="http://schemas.openxmlformats.org/package/2006/relationships"><Relationship Id="rId2" Type="http://schemas.openxmlformats.org/officeDocument/2006/relationships/image" Target="../media/image5.png" /><Relationship Id="rId1" Type="http://schemas.openxmlformats.org/officeDocument/2006/relationships/slideLayout" Target="../slideLayouts/slideLayout4.xml" /></Relationships>
</file>

<file path=ppt/slides/_rels/slide13.xml.rels><?xml version="1.0" encoding="UTF-8" standalone="yes"?>
<Relationships xmlns="http://schemas.openxmlformats.org/package/2006/relationships"><Relationship Id="rId3" Type="http://schemas.openxmlformats.org/officeDocument/2006/relationships/image" Target="../media/image7.jpg" /><Relationship Id="rId7" Type="http://schemas.openxmlformats.org/officeDocument/2006/relationships/image" Target="../media/image11.png" /><Relationship Id="rId2" Type="http://schemas.openxmlformats.org/officeDocument/2006/relationships/image" Target="../media/image6.jpg" /><Relationship Id="rId1" Type="http://schemas.openxmlformats.org/officeDocument/2006/relationships/slideLayout" Target="../slideLayouts/slideLayout2.xml" /><Relationship Id="rId6" Type="http://schemas.openxmlformats.org/officeDocument/2006/relationships/image" Target="../media/image10.jpg" /><Relationship Id="rId5" Type="http://schemas.openxmlformats.org/officeDocument/2006/relationships/image" Target="../media/image9.jpg" /><Relationship Id="rId4" Type="http://schemas.openxmlformats.org/officeDocument/2006/relationships/image" Target="../media/image8.jpg" /></Relationships>
</file>

<file path=ppt/slides/_rels/slide14.xml.rels><?xml version="1.0" encoding="UTF-8" standalone="yes"?>
<Relationships xmlns="http://schemas.openxmlformats.org/package/2006/relationships"><Relationship Id="rId3" Type="http://schemas.openxmlformats.org/officeDocument/2006/relationships/image" Target="../media/image13.png" /><Relationship Id="rId2" Type="http://schemas.openxmlformats.org/officeDocument/2006/relationships/image" Target="../media/image12.png" /><Relationship Id="rId1" Type="http://schemas.openxmlformats.org/officeDocument/2006/relationships/slideLayout" Target="../slideLayouts/slideLayout2.xml" /><Relationship Id="rId4" Type="http://schemas.openxmlformats.org/officeDocument/2006/relationships/image" Target="../media/image14.png" /></Relationships>
</file>

<file path=ppt/slides/_rels/slide15.xml.rels><?xml version="1.0" encoding="UTF-8" standalone="yes"?>
<Relationships xmlns="http://schemas.openxmlformats.org/package/2006/relationships"><Relationship Id="rId2" Type="http://schemas.openxmlformats.org/officeDocument/2006/relationships/image" Target="../media/image15.png" /><Relationship Id="rId1" Type="http://schemas.openxmlformats.org/officeDocument/2006/relationships/slideLayout" Target="../slideLayouts/slideLayout8.xml" /></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 /></Relationships>
</file>

<file path=ppt/slides/_rels/slide17.xml.rels><?xml version="1.0" encoding="UTF-8" standalone="yes"?>
<Relationships xmlns="http://schemas.openxmlformats.org/package/2006/relationships"><Relationship Id="rId3" Type="http://schemas.openxmlformats.org/officeDocument/2006/relationships/image" Target="../media/image17.jpg" /><Relationship Id="rId2" Type="http://schemas.openxmlformats.org/officeDocument/2006/relationships/image" Target="../media/image16.jpg" /><Relationship Id="rId1" Type="http://schemas.openxmlformats.org/officeDocument/2006/relationships/slideLayout" Target="../slideLayouts/slideLayout6.xml" /></Relationships>
</file>

<file path=ppt/slides/_rels/slide18.xml.rels><?xml version="1.0" encoding="UTF-8" standalone="yes"?>
<Relationships xmlns="http://schemas.openxmlformats.org/package/2006/relationships"><Relationship Id="rId2" Type="http://schemas.openxmlformats.org/officeDocument/2006/relationships/image" Target="../media/image18.png" /><Relationship Id="rId1" Type="http://schemas.openxmlformats.org/officeDocument/2006/relationships/slideLayout" Target="../slideLayouts/slideLayout10.xml" /></Relationships>
</file>

<file path=ppt/slides/_rels/slide19.xml.rels><?xml version="1.0" encoding="UTF-8" standalone="yes"?>
<Relationships xmlns="http://schemas.openxmlformats.org/package/2006/relationships"><Relationship Id="rId2" Type="http://schemas.openxmlformats.org/officeDocument/2006/relationships/image" Target="../media/image19.png" /><Relationship Id="rId1" Type="http://schemas.openxmlformats.org/officeDocument/2006/relationships/slideLayout" Target="../slideLayouts/slideLayout7.xml" /></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0.xml.rels><?xml version="1.0" encoding="UTF-8" standalone="yes"?>
<Relationships xmlns="http://schemas.openxmlformats.org/package/2006/relationships"><Relationship Id="rId2" Type="http://schemas.openxmlformats.org/officeDocument/2006/relationships/image" Target="../media/image20.png" /><Relationship Id="rId1" Type="http://schemas.openxmlformats.org/officeDocument/2006/relationships/slideLayout" Target="../slideLayouts/slideLayout7.xml" /></Relationships>
</file>

<file path=ppt/slides/_rels/slide21.xml.rels><?xml version="1.0" encoding="UTF-8" standalone="yes"?>
<Relationships xmlns="http://schemas.openxmlformats.org/package/2006/relationships"><Relationship Id="rId2" Type="http://schemas.openxmlformats.org/officeDocument/2006/relationships/image" Target="../media/image21.webp" /><Relationship Id="rId1" Type="http://schemas.openxmlformats.org/officeDocument/2006/relationships/slideLayout" Target="../slideLayouts/slideLayout7.xml" /></Relationships>
</file>

<file path=ppt/slides/_rels/slide22.xml.rels><?xml version="1.0" encoding="UTF-8" standalone="yes"?>
<Relationships xmlns="http://schemas.openxmlformats.org/package/2006/relationships"><Relationship Id="rId2" Type="http://schemas.openxmlformats.org/officeDocument/2006/relationships/image" Target="../media/image22.png" /><Relationship Id="rId1" Type="http://schemas.openxmlformats.org/officeDocument/2006/relationships/slideLayout" Target="../slideLayouts/slideLayout7.xml" /></Relationships>
</file>

<file path=ppt/slides/_rels/slide23.xml.rels><?xml version="1.0" encoding="UTF-8" standalone="yes"?>
<Relationships xmlns="http://schemas.openxmlformats.org/package/2006/relationships"><Relationship Id="rId2" Type="http://schemas.openxmlformats.org/officeDocument/2006/relationships/image" Target="../media/image23.jpg" /><Relationship Id="rId1" Type="http://schemas.openxmlformats.org/officeDocument/2006/relationships/slideLayout" Target="../slideLayouts/slideLayout8.xml" /></Relationships>
</file>

<file path=ppt/slides/_rels/slide24.xml.rels><?xml version="1.0" encoding="UTF-8" standalone="yes"?>
<Relationships xmlns="http://schemas.openxmlformats.org/package/2006/relationships"><Relationship Id="rId3" Type="http://schemas.openxmlformats.org/officeDocument/2006/relationships/image" Target="../media/image25.png" /><Relationship Id="rId2" Type="http://schemas.openxmlformats.org/officeDocument/2006/relationships/image" Target="../media/image24.png" /><Relationship Id="rId1" Type="http://schemas.openxmlformats.org/officeDocument/2006/relationships/slideLayout" Target="../slideLayouts/slideLayout2.xml" /><Relationship Id="rId4" Type="http://schemas.openxmlformats.org/officeDocument/2006/relationships/image" Target="../media/image21.webp" /></Relationships>
</file>

<file path=ppt/slides/_rels/slide25.xml.rels><?xml version="1.0" encoding="UTF-8" standalone="yes"?>
<Relationships xmlns="http://schemas.openxmlformats.org/package/2006/relationships"><Relationship Id="rId3" Type="http://schemas.openxmlformats.org/officeDocument/2006/relationships/image" Target="../media/image27.png" /><Relationship Id="rId2" Type="http://schemas.openxmlformats.org/officeDocument/2006/relationships/image" Target="../media/image26.png" /><Relationship Id="rId1" Type="http://schemas.openxmlformats.org/officeDocument/2006/relationships/slideLayout" Target="../slideLayouts/slideLayout2.xml" /></Relationships>
</file>

<file path=ppt/slides/_rels/slide26.xml.rels><?xml version="1.0" encoding="UTF-8" standalone="yes"?>
<Relationships xmlns="http://schemas.openxmlformats.org/package/2006/relationships"><Relationship Id="rId3" Type="http://schemas.openxmlformats.org/officeDocument/2006/relationships/image" Target="../media/image29.png" /><Relationship Id="rId2" Type="http://schemas.openxmlformats.org/officeDocument/2006/relationships/image" Target="../media/image28.png" /><Relationship Id="rId1" Type="http://schemas.openxmlformats.org/officeDocument/2006/relationships/slideLayout" Target="../slideLayouts/slideLayout1.xml" /></Relationships>
</file>

<file path=ppt/slides/_rels/slide27.xml.rels><?xml version="1.0" encoding="UTF-8" standalone="yes"?>
<Relationships xmlns="http://schemas.openxmlformats.org/package/2006/relationships"><Relationship Id="rId2" Type="http://schemas.openxmlformats.org/officeDocument/2006/relationships/image" Target="../media/image30.png" /><Relationship Id="rId1" Type="http://schemas.openxmlformats.org/officeDocument/2006/relationships/slideLayout" Target="../slideLayouts/slideLayout8.xml" /></Relationships>
</file>

<file path=ppt/slides/_rels/slide28.xml.rels><?xml version="1.0" encoding="UTF-8" standalone="yes"?>
<Relationships xmlns="http://schemas.openxmlformats.org/package/2006/relationships"><Relationship Id="rId3" Type="http://schemas.openxmlformats.org/officeDocument/2006/relationships/image" Target="../media/image32.png" /><Relationship Id="rId2" Type="http://schemas.openxmlformats.org/officeDocument/2006/relationships/image" Target="../media/image31.png" /><Relationship Id="rId1" Type="http://schemas.openxmlformats.org/officeDocument/2006/relationships/slideLayout" Target="../slideLayouts/slideLayout4.xml" /><Relationship Id="rId4" Type="http://schemas.openxmlformats.org/officeDocument/2006/relationships/image" Target="../media/image33.png" /></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 /></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 /></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image" Target="../media/image2.png" /><Relationship Id="rId1" Type="http://schemas.openxmlformats.org/officeDocument/2006/relationships/slideLayout" Target="../slideLayouts/slideLayout7.xml" /></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 /></Relationships>
</file>

<file path=ppt/slides/_rels/slide9.xml.rels><?xml version="1.0" encoding="UTF-8" standalone="yes"?>
<Relationships xmlns="http://schemas.openxmlformats.org/package/2006/relationships"><Relationship Id="rId2" Type="http://schemas.openxmlformats.org/officeDocument/2006/relationships/image" Target="../media/image4.jpg" /><Relationship Id="rId1" Type="http://schemas.openxmlformats.org/officeDocument/2006/relationships/slideLayout" Target="../slideLayouts/slideLayout2.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sz="6000" dirty="0">
                <a:solidFill>
                  <a:srgbClr val="FF0000"/>
                </a:solidFill>
              </a:rPr>
              <a:t>4</a:t>
            </a:r>
            <a:r>
              <a:rPr lang="en-GB" sz="6000" baseline="30000" dirty="0">
                <a:solidFill>
                  <a:srgbClr val="FF0000"/>
                </a:solidFill>
              </a:rPr>
              <a:t>th</a:t>
            </a:r>
            <a:r>
              <a:rPr lang="en-GB" sz="6000" dirty="0">
                <a:solidFill>
                  <a:srgbClr val="FF0000"/>
                </a:solidFill>
              </a:rPr>
              <a:t> Nigerian national mission congress</a:t>
            </a:r>
          </a:p>
        </p:txBody>
      </p:sp>
      <p:sp>
        <p:nvSpPr>
          <p:cNvPr id="3" name="Subtitle 2"/>
          <p:cNvSpPr>
            <a:spLocks noGrp="1"/>
          </p:cNvSpPr>
          <p:nvPr>
            <p:ph type="subTitle" idx="1"/>
          </p:nvPr>
        </p:nvSpPr>
        <p:spPr>
          <a:xfrm>
            <a:off x="1595269" y="3602037"/>
            <a:ext cx="9001462" cy="2979737"/>
          </a:xfrm>
        </p:spPr>
        <p:txBody>
          <a:bodyPr>
            <a:noAutofit/>
          </a:bodyPr>
          <a:lstStyle/>
          <a:p>
            <a:r>
              <a:rPr lang="en-GB" sz="4400" dirty="0"/>
              <a:t>THE ROLE OF THE MEDIA IN EVANGELIZATION</a:t>
            </a:r>
          </a:p>
          <a:p>
            <a:r>
              <a:rPr lang="en-GB" sz="2800" dirty="0"/>
              <a:t>Bishop Emmanuel Ade </a:t>
            </a:r>
            <a:r>
              <a:rPr lang="en-GB" sz="2800" dirty="0" err="1"/>
              <a:t>Badejo</a:t>
            </a:r>
            <a:endParaRPr lang="en-GB" sz="2800" dirty="0"/>
          </a:p>
          <a:p>
            <a:r>
              <a:rPr lang="en-GB" sz="2800" dirty="0"/>
              <a:t>Bishop of Oyo Diocese</a:t>
            </a:r>
          </a:p>
        </p:txBody>
      </p:sp>
    </p:spTree>
    <p:extLst>
      <p:ext uri="{BB962C8B-B14F-4D97-AF65-F5344CB8AC3E}">
        <p14:creationId xmlns:p14="http://schemas.microsoft.com/office/powerpoint/2010/main" val="381729670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6000" dirty="0"/>
              <a:t>ENCOURAGING WORDS</a:t>
            </a:r>
          </a:p>
        </p:txBody>
      </p:sp>
      <p:sp>
        <p:nvSpPr>
          <p:cNvPr id="3" name="Content Placeholder 2"/>
          <p:cNvSpPr>
            <a:spLocks noGrp="1"/>
          </p:cNvSpPr>
          <p:nvPr>
            <p:ph idx="1"/>
          </p:nvPr>
        </p:nvSpPr>
        <p:spPr>
          <a:xfrm>
            <a:off x="0" y="2096064"/>
            <a:ext cx="12191999" cy="4540710"/>
          </a:xfrm>
        </p:spPr>
        <p:txBody>
          <a:bodyPr>
            <a:normAutofit/>
          </a:bodyPr>
          <a:lstStyle/>
          <a:p>
            <a:pPr marL="0" indent="0" algn="ctr">
              <a:buNone/>
            </a:pPr>
            <a:r>
              <a:rPr lang="en-GB" sz="4800" b="1" dirty="0">
                <a:solidFill>
                  <a:srgbClr val="FF0000"/>
                </a:solidFill>
              </a:rPr>
              <a:t>From Pope Paul VI: </a:t>
            </a:r>
            <a:r>
              <a:rPr lang="en-GB" sz="4800" b="1" i="1" dirty="0" err="1">
                <a:solidFill>
                  <a:srgbClr val="FF0000"/>
                </a:solidFill>
              </a:rPr>
              <a:t>Evangelii</a:t>
            </a:r>
            <a:r>
              <a:rPr lang="en-GB" sz="4800" b="1" i="1" dirty="0">
                <a:solidFill>
                  <a:srgbClr val="FF0000"/>
                </a:solidFill>
              </a:rPr>
              <a:t> </a:t>
            </a:r>
            <a:r>
              <a:rPr lang="en-GB" sz="4800" b="1" i="1" dirty="0" err="1">
                <a:solidFill>
                  <a:srgbClr val="FF0000"/>
                </a:solidFill>
              </a:rPr>
              <a:t>Nuntiandi</a:t>
            </a:r>
            <a:r>
              <a:rPr lang="en-GB" sz="4800" b="1" i="1" dirty="0">
                <a:solidFill>
                  <a:srgbClr val="FF0000"/>
                </a:solidFill>
              </a:rPr>
              <a:t>,</a:t>
            </a:r>
            <a:r>
              <a:rPr lang="en-GB" sz="4800" b="1" dirty="0">
                <a:solidFill>
                  <a:srgbClr val="FF0000"/>
                </a:solidFill>
              </a:rPr>
              <a:t> 1976</a:t>
            </a:r>
            <a:endParaRPr lang="en-GB" sz="4800" b="1" dirty="0">
              <a:solidFill>
                <a:srgbClr val="FF0000"/>
              </a:solidFill>
              <a:latin typeface="+mj-lt"/>
            </a:endParaRPr>
          </a:p>
          <a:p>
            <a:pPr marL="0" indent="0">
              <a:buNone/>
            </a:pPr>
            <a:r>
              <a:rPr lang="en-GB" sz="3200" dirty="0">
                <a:latin typeface="+mj-lt"/>
              </a:rPr>
              <a:t>“</a:t>
            </a:r>
            <a:r>
              <a:rPr lang="en-GB" sz="3200" b="1" dirty="0">
                <a:latin typeface="+mj-lt"/>
              </a:rPr>
              <a:t>In an age which is characterised by the mass media we must not fail to avail of the media for the first proclamation of the message for catechetical instruction and for a deeper study of the faith…”</a:t>
            </a:r>
          </a:p>
        </p:txBody>
      </p:sp>
    </p:spTree>
    <p:extLst>
      <p:ext uri="{BB962C8B-B14F-4D97-AF65-F5344CB8AC3E}">
        <p14:creationId xmlns:p14="http://schemas.microsoft.com/office/powerpoint/2010/main" val="28185558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158B4-9FA7-4375-8EBB-6C6332305F39}"/>
              </a:ext>
            </a:extLst>
          </p:cNvPr>
          <p:cNvSpPr>
            <a:spLocks noGrp="1"/>
          </p:cNvSpPr>
          <p:nvPr>
            <p:ph type="title"/>
          </p:nvPr>
        </p:nvSpPr>
        <p:spPr/>
        <p:txBody>
          <a:bodyPr>
            <a:normAutofit/>
          </a:bodyPr>
          <a:lstStyle/>
          <a:p>
            <a:r>
              <a:rPr lang="en-GB" sz="4400" dirty="0"/>
              <a:t>EVANGELII NUNTIANDI. n 45</a:t>
            </a:r>
            <a:br>
              <a:rPr lang="en-GB" sz="4400" dirty="0"/>
            </a:br>
            <a:endParaRPr lang="en-US" sz="4400" dirty="0"/>
          </a:p>
        </p:txBody>
      </p:sp>
      <p:sp>
        <p:nvSpPr>
          <p:cNvPr id="3" name="Content Placeholder 2">
            <a:extLst>
              <a:ext uri="{FF2B5EF4-FFF2-40B4-BE49-F238E27FC236}">
                <a16:creationId xmlns:a16="http://schemas.microsoft.com/office/drawing/2014/main" id="{C92A6777-0144-412C-952B-BB633F8B4B01}"/>
              </a:ext>
            </a:extLst>
          </p:cNvPr>
          <p:cNvSpPr>
            <a:spLocks noGrp="1"/>
          </p:cNvSpPr>
          <p:nvPr>
            <p:ph idx="1"/>
          </p:nvPr>
        </p:nvSpPr>
        <p:spPr>
          <a:xfrm>
            <a:off x="913795" y="1686560"/>
            <a:ext cx="10353762" cy="5171440"/>
          </a:xfrm>
        </p:spPr>
        <p:txBody>
          <a:bodyPr>
            <a:noAutofit/>
          </a:bodyPr>
          <a:lstStyle/>
          <a:p>
            <a:r>
              <a:rPr lang="en-US" sz="3200" b="1" dirty="0">
                <a:effectLst>
                  <a:outerShdw blurRad="38100" dist="38100" dir="2700000" algn="tl">
                    <a:srgbClr val="000000">
                      <a:alpha val="43137"/>
                    </a:srgbClr>
                  </a:outerShdw>
                </a:effectLst>
              </a:rPr>
              <a:t>“The Church would feel guilty before the Lord if she did not utilize these powerful means that human skill is daily rendering more perfect. It is through them that she proclaims ‘from the housetops’ the message of which she is the depositary. In them she finds a modern and effective version of the pulpit. Thanks to them she succeeds in speaking to the multitudes”</a:t>
            </a:r>
          </a:p>
        </p:txBody>
      </p:sp>
    </p:spTree>
    <p:extLst>
      <p:ext uri="{BB962C8B-B14F-4D97-AF65-F5344CB8AC3E}">
        <p14:creationId xmlns:p14="http://schemas.microsoft.com/office/powerpoint/2010/main" val="12494526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9187" y="609600"/>
            <a:ext cx="1548369" cy="1326321"/>
          </a:xfrm>
        </p:spPr>
        <p:txBody>
          <a:bodyPr>
            <a:noAutofit/>
          </a:bodyPr>
          <a:lstStyle/>
          <a:p>
            <a:endParaRPr lang="en-GB" sz="4800" dirty="0"/>
          </a:p>
        </p:txBody>
      </p:sp>
      <p:sp>
        <p:nvSpPr>
          <p:cNvPr id="3" name="Content Placeholder 2"/>
          <p:cNvSpPr>
            <a:spLocks noGrp="1"/>
          </p:cNvSpPr>
          <p:nvPr>
            <p:ph sz="half" idx="1"/>
          </p:nvPr>
        </p:nvSpPr>
        <p:spPr>
          <a:xfrm>
            <a:off x="883693" y="2256502"/>
            <a:ext cx="10664294" cy="4601497"/>
          </a:xfrm>
        </p:spPr>
        <p:txBody>
          <a:bodyPr>
            <a:normAutofit/>
          </a:bodyPr>
          <a:lstStyle/>
          <a:p>
            <a:endParaRPr lang="en-GB" sz="4300" b="1" dirty="0">
              <a:solidFill>
                <a:srgbClr val="FF0000"/>
              </a:solidFill>
              <a:latin typeface="AR ESSENCE" panose="02000000000000000000" pitchFamily="2" charset="0"/>
            </a:endParaRPr>
          </a:p>
          <a:p>
            <a:r>
              <a:rPr lang="en-GB" sz="4300" b="1" dirty="0">
                <a:solidFill>
                  <a:srgbClr val="FF0000"/>
                </a:solidFill>
                <a:latin typeface="AR ESSENCE" panose="02000000000000000000" pitchFamily="2" charset="0"/>
              </a:rPr>
              <a:t>From </a:t>
            </a:r>
            <a:r>
              <a:rPr lang="en-GB" sz="4300" b="1" i="1" dirty="0">
                <a:solidFill>
                  <a:srgbClr val="FF0000"/>
                </a:solidFill>
                <a:latin typeface="AR ESSENCE" panose="02000000000000000000" pitchFamily="2" charset="0"/>
              </a:rPr>
              <a:t>Ecclesia in Africa</a:t>
            </a:r>
          </a:p>
          <a:p>
            <a:r>
              <a:rPr lang="en-GB" sz="3200" b="1" dirty="0">
                <a:latin typeface="AR ESSENCE" panose="02000000000000000000" pitchFamily="2" charset="0"/>
              </a:rPr>
              <a:t>Today, the Church has at her disposal a variety of means of social communication, traditional, as well as modern. It is her duty to make the best possible use of them in order to spread the message of salvation</a:t>
            </a:r>
            <a:r>
              <a:rPr lang="en-GB" dirty="0"/>
              <a:t>.</a:t>
            </a:r>
          </a:p>
        </p:txBody>
      </p:sp>
      <p:pic>
        <p:nvPicPr>
          <p:cNvPr id="6" name="Picture 5"/>
          <p:cNvPicPr>
            <a:picLocks noChangeAspect="1"/>
          </p:cNvPicPr>
          <p:nvPr/>
        </p:nvPicPr>
        <p:blipFill>
          <a:blip r:embed="rId2"/>
          <a:stretch>
            <a:fillRect/>
          </a:stretch>
        </p:blipFill>
        <p:spPr>
          <a:xfrm>
            <a:off x="0" y="-53156"/>
            <a:ext cx="6844600" cy="3238808"/>
          </a:xfrm>
          <a:prstGeom prst="rect">
            <a:avLst/>
          </a:prstGeom>
        </p:spPr>
      </p:pic>
      <p:sp>
        <p:nvSpPr>
          <p:cNvPr id="7" name="Content Placeholder 6"/>
          <p:cNvSpPr>
            <a:spLocks noGrp="1"/>
          </p:cNvSpPr>
          <p:nvPr>
            <p:ph sz="half" idx="2"/>
          </p:nvPr>
        </p:nvSpPr>
        <p:spPr>
          <a:xfrm>
            <a:off x="11857703" y="3023419"/>
            <a:ext cx="147272" cy="2605548"/>
          </a:xfrm>
        </p:spPr>
        <p:txBody>
          <a:bodyPr>
            <a:normAutofit/>
          </a:bodyPr>
          <a:lstStyle/>
          <a:p>
            <a:endParaRPr lang="en-GB" dirty="0"/>
          </a:p>
        </p:txBody>
      </p:sp>
      <p:sp>
        <p:nvSpPr>
          <p:cNvPr id="8" name="Rectangle 7"/>
          <p:cNvSpPr/>
          <p:nvPr/>
        </p:nvSpPr>
        <p:spPr>
          <a:xfrm>
            <a:off x="11734800" y="2875935"/>
            <a:ext cx="457200" cy="2753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9878960" y="2271251"/>
            <a:ext cx="1167581" cy="12831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9719187" y="-53156"/>
            <a:ext cx="1681316" cy="23022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05352332"/>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0"/>
            <a:ext cx="10353761" cy="1935921"/>
          </a:xfrm>
        </p:spPr>
        <p:txBody>
          <a:bodyPr>
            <a:normAutofit/>
          </a:bodyPr>
          <a:lstStyle/>
          <a:p>
            <a:r>
              <a:rPr lang="en-GB" sz="4000" dirty="0"/>
              <a:t>THEREFORE, we NEED </a:t>
            </a:r>
            <a:r>
              <a:rPr lang="en-GB" sz="4000" dirty="0">
                <a:solidFill>
                  <a:srgbClr val="FF0000"/>
                </a:solidFill>
                <a:effectLst/>
              </a:rPr>
              <a:t>EVERYBODY</a:t>
            </a:r>
            <a:r>
              <a:rPr lang="en-GB" sz="4000" dirty="0"/>
              <a:t> TO USE </a:t>
            </a:r>
            <a:r>
              <a:rPr lang="en-GB" sz="4000" dirty="0">
                <a:solidFill>
                  <a:srgbClr val="FF0000"/>
                </a:solidFill>
                <a:effectLst/>
              </a:rPr>
              <a:t>EVERYTHING</a:t>
            </a:r>
            <a:r>
              <a:rPr lang="en-GB" sz="4000" dirty="0"/>
              <a:t> FOR SPREADING THE GOSPEL</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625348" y="3956452"/>
            <a:ext cx="3623187" cy="2513569"/>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709" y="1935921"/>
            <a:ext cx="4999704" cy="197240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0200" y="1935921"/>
            <a:ext cx="3539613" cy="241873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805084"/>
            <a:ext cx="4572000" cy="2728451"/>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0" y="4019966"/>
            <a:ext cx="3996813" cy="2513569"/>
          </a:xfrm>
          <a:prstGeom prst="rect">
            <a:avLst/>
          </a:prstGeom>
        </p:spPr>
      </p:pic>
      <p:pic>
        <p:nvPicPr>
          <p:cNvPr id="9" name="Picture 8"/>
          <p:cNvPicPr>
            <a:picLocks noChangeAspect="1"/>
          </p:cNvPicPr>
          <p:nvPr/>
        </p:nvPicPr>
        <p:blipFill>
          <a:blip r:embed="rId7"/>
          <a:stretch>
            <a:fillRect/>
          </a:stretch>
        </p:blipFill>
        <p:spPr>
          <a:xfrm>
            <a:off x="8908026" y="1710812"/>
            <a:ext cx="2904616" cy="2197511"/>
          </a:xfrm>
          <a:prstGeom prst="rect">
            <a:avLst/>
          </a:prstGeom>
        </p:spPr>
      </p:pic>
    </p:spTree>
    <p:extLst>
      <p:ext uri="{BB962C8B-B14F-4D97-AF65-F5344CB8AC3E}">
        <p14:creationId xmlns:p14="http://schemas.microsoft.com/office/powerpoint/2010/main" val="4172947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0"/>
            <a:ext cx="10353761" cy="1935921"/>
          </a:xfrm>
        </p:spPr>
        <p:txBody>
          <a:bodyPr>
            <a:normAutofit/>
          </a:bodyPr>
          <a:lstStyle/>
          <a:p>
            <a:r>
              <a:rPr lang="en-GB" sz="4400" dirty="0"/>
              <a:t>ENGAGE THE NEW CULTURE AS A BIG OPPORTUNITY TO EVANGELIZE</a:t>
            </a:r>
          </a:p>
        </p:txBody>
      </p:sp>
      <p:sp>
        <p:nvSpPr>
          <p:cNvPr id="3" name="Content Placeholder 2"/>
          <p:cNvSpPr>
            <a:spLocks noGrp="1"/>
          </p:cNvSpPr>
          <p:nvPr>
            <p:ph idx="1"/>
          </p:nvPr>
        </p:nvSpPr>
        <p:spPr>
          <a:xfrm>
            <a:off x="913795" y="1935921"/>
            <a:ext cx="10353762" cy="4774595"/>
          </a:xfrm>
        </p:spPr>
        <p:txBody>
          <a:bodyPr/>
          <a:lstStyle/>
          <a:p>
            <a:endParaRPr lang="en-GB" dirty="0"/>
          </a:p>
          <a:p>
            <a:endParaRPr lang="en-GB" dirty="0"/>
          </a:p>
        </p:txBody>
      </p:sp>
      <p:sp>
        <p:nvSpPr>
          <p:cNvPr id="4" name="AutoShape 2" descr="Image result for Images of means of mass communication"/>
          <p:cNvSpPr>
            <a:spLocks noChangeAspect="1" noChangeArrowheads="1"/>
          </p:cNvSpPr>
          <p:nvPr/>
        </p:nvSpPr>
        <p:spPr bwMode="auto">
          <a:xfrm>
            <a:off x="155575" y="-547688"/>
            <a:ext cx="2562225" cy="1143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p:cNvPicPr>
            <a:picLocks noChangeAspect="1"/>
          </p:cNvPicPr>
          <p:nvPr/>
        </p:nvPicPr>
        <p:blipFill>
          <a:blip r:embed="rId2"/>
          <a:stretch>
            <a:fillRect/>
          </a:stretch>
        </p:blipFill>
        <p:spPr>
          <a:xfrm>
            <a:off x="6252711" y="1866061"/>
            <a:ext cx="5708231" cy="2327131"/>
          </a:xfrm>
          <a:prstGeom prst="rect">
            <a:avLst/>
          </a:prstGeom>
        </p:spPr>
      </p:pic>
      <p:pic>
        <p:nvPicPr>
          <p:cNvPr id="6" name="Picture 5"/>
          <p:cNvPicPr>
            <a:picLocks noChangeAspect="1"/>
          </p:cNvPicPr>
          <p:nvPr/>
        </p:nvPicPr>
        <p:blipFill>
          <a:blip r:embed="rId3"/>
          <a:stretch>
            <a:fillRect/>
          </a:stretch>
        </p:blipFill>
        <p:spPr>
          <a:xfrm>
            <a:off x="0" y="1866061"/>
            <a:ext cx="6252710" cy="5132439"/>
          </a:xfrm>
          <a:prstGeom prst="rect">
            <a:avLst/>
          </a:prstGeom>
        </p:spPr>
      </p:pic>
      <p:pic>
        <p:nvPicPr>
          <p:cNvPr id="7" name="Picture 6"/>
          <p:cNvPicPr>
            <a:picLocks noChangeAspect="1"/>
          </p:cNvPicPr>
          <p:nvPr/>
        </p:nvPicPr>
        <p:blipFill>
          <a:blip r:embed="rId4"/>
          <a:stretch>
            <a:fillRect/>
          </a:stretch>
        </p:blipFill>
        <p:spPr>
          <a:xfrm>
            <a:off x="6252711" y="4207479"/>
            <a:ext cx="5708231" cy="2469545"/>
          </a:xfrm>
          <a:prstGeom prst="rect">
            <a:avLst/>
          </a:prstGeom>
        </p:spPr>
      </p:pic>
    </p:spTree>
    <p:extLst>
      <p:ext uri="{BB962C8B-B14F-4D97-AF65-F5344CB8AC3E}">
        <p14:creationId xmlns:p14="http://schemas.microsoft.com/office/powerpoint/2010/main" val="33648510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6000" dirty="0"/>
              <a:t>ADOPT AND ADAPT</a:t>
            </a:r>
            <a:r>
              <a:rPr lang="en-GB" dirty="0"/>
              <a:t> </a:t>
            </a:r>
          </a:p>
        </p:txBody>
      </p:sp>
      <p:sp>
        <p:nvSpPr>
          <p:cNvPr id="4" name="Text Placeholder 3"/>
          <p:cNvSpPr>
            <a:spLocks noGrp="1"/>
          </p:cNvSpPr>
          <p:nvPr>
            <p:ph type="body" sz="half" idx="2"/>
          </p:nvPr>
        </p:nvSpPr>
        <p:spPr/>
        <p:txBody>
          <a:bodyPr/>
          <a:lstStyle/>
          <a:p>
            <a:r>
              <a:rPr lang="en-GB" sz="4800" dirty="0"/>
              <a:t>EXISTING MESSAGES/</a:t>
            </a:r>
          </a:p>
          <a:p>
            <a:r>
              <a:rPr lang="en-GB" sz="4800" dirty="0"/>
              <a:t>STYLES</a:t>
            </a:r>
          </a:p>
        </p:txBody>
      </p:sp>
      <p:pic>
        <p:nvPicPr>
          <p:cNvPr id="5" name="Content Placeholder 4"/>
          <p:cNvPicPr>
            <a:picLocks noGrp="1" noChangeAspect="1"/>
          </p:cNvPicPr>
          <p:nvPr>
            <p:ph idx="1"/>
          </p:nvPr>
        </p:nvPicPr>
        <p:blipFill>
          <a:blip r:embed="rId2"/>
          <a:stretch>
            <a:fillRect/>
          </a:stretch>
        </p:blipFill>
        <p:spPr>
          <a:xfrm>
            <a:off x="5053484" y="0"/>
            <a:ext cx="7214716" cy="6858000"/>
          </a:xfrm>
          <a:prstGeom prst="rect">
            <a:avLst/>
          </a:prstGeom>
        </p:spPr>
      </p:pic>
    </p:spTree>
    <p:extLst>
      <p:ext uri="{BB962C8B-B14F-4D97-AF65-F5344CB8AC3E}">
        <p14:creationId xmlns:p14="http://schemas.microsoft.com/office/powerpoint/2010/main" val="32849844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054D5-3D6B-4D08-9991-CBE3CFF2B1C1}"/>
              </a:ext>
            </a:extLst>
          </p:cNvPr>
          <p:cNvSpPr>
            <a:spLocks noGrp="1"/>
          </p:cNvSpPr>
          <p:nvPr>
            <p:ph type="title"/>
          </p:nvPr>
        </p:nvSpPr>
        <p:spPr>
          <a:xfrm>
            <a:off x="917228" y="0"/>
            <a:ext cx="3932237" cy="3048001"/>
          </a:xfrm>
        </p:spPr>
        <p:txBody>
          <a:bodyPr>
            <a:normAutofit/>
          </a:bodyPr>
          <a:lstStyle/>
          <a:p>
            <a:r>
              <a:rPr lang="en-GB" sz="3600" dirty="0"/>
              <a:t>ADOPT AND ADAPT youth</a:t>
            </a:r>
            <a:br>
              <a:rPr lang="en-GB" sz="3600" dirty="0"/>
            </a:br>
            <a:r>
              <a:rPr lang="en-GB" sz="3600" dirty="0"/>
              <a:t>energy</a:t>
            </a:r>
            <a:br>
              <a:rPr lang="en-GB" sz="3600" dirty="0"/>
            </a:br>
            <a:br>
              <a:rPr lang="en-GB" sz="3600" dirty="0">
                <a:solidFill>
                  <a:srgbClr val="FF0000"/>
                </a:solidFill>
              </a:rPr>
            </a:br>
            <a:endParaRPr lang="en-US" sz="3600" dirty="0"/>
          </a:p>
        </p:txBody>
      </p:sp>
      <p:sp>
        <p:nvSpPr>
          <p:cNvPr id="3" name="Content Placeholder 2">
            <a:extLst>
              <a:ext uri="{FF2B5EF4-FFF2-40B4-BE49-F238E27FC236}">
                <a16:creationId xmlns:a16="http://schemas.microsoft.com/office/drawing/2014/main" id="{00E5F883-5DB1-44B9-92CF-895A5F0ED940}"/>
              </a:ext>
            </a:extLst>
          </p:cNvPr>
          <p:cNvSpPr>
            <a:spLocks noGrp="1"/>
          </p:cNvSpPr>
          <p:nvPr>
            <p:ph idx="1"/>
          </p:nvPr>
        </p:nvSpPr>
        <p:spPr/>
        <p:txBody>
          <a:bodyPr>
            <a:normAutofit lnSpcReduction="10000"/>
          </a:bodyPr>
          <a:lstStyle/>
          <a:p>
            <a:pPr marL="0" indent="0">
              <a:buNone/>
            </a:pPr>
            <a:endParaRPr lang="en-GB" b="1" dirty="0">
              <a:solidFill>
                <a:srgbClr val="FF0000"/>
              </a:solidFill>
            </a:endParaRPr>
          </a:p>
          <a:p>
            <a:r>
              <a:rPr lang="en-GB" sz="3600" b="1" dirty="0">
                <a:solidFill>
                  <a:srgbClr val="FF0000"/>
                </a:solidFill>
              </a:rPr>
              <a:t>KNOW JESUS KNOW LIFE (B. MARLEY)</a:t>
            </a:r>
          </a:p>
          <a:p>
            <a:r>
              <a:rPr lang="en-GB" sz="3600" b="1" dirty="0">
                <a:solidFill>
                  <a:srgbClr val="FF0000"/>
                </a:solidFill>
              </a:rPr>
              <a:t>THE ANSWER IS FOUND IN JESUS CHRIST (B. DYLAN)</a:t>
            </a:r>
          </a:p>
          <a:p>
            <a:r>
              <a:rPr lang="en-GB" sz="3600" b="1" dirty="0">
                <a:solidFill>
                  <a:srgbClr val="FF0000"/>
                </a:solidFill>
              </a:rPr>
              <a:t>  I WANNA LOVE YOU (B. MARLEY)</a:t>
            </a:r>
            <a:endParaRPr lang="en-GB" sz="3600" dirty="0"/>
          </a:p>
          <a:p>
            <a:endParaRPr lang="en-US" dirty="0"/>
          </a:p>
        </p:txBody>
      </p:sp>
      <p:sp>
        <p:nvSpPr>
          <p:cNvPr id="4" name="Text Placeholder 3">
            <a:extLst>
              <a:ext uri="{FF2B5EF4-FFF2-40B4-BE49-F238E27FC236}">
                <a16:creationId xmlns:a16="http://schemas.microsoft.com/office/drawing/2014/main" id="{2FF14D17-E43F-491C-A61B-92F195D7FAED}"/>
              </a:ext>
            </a:extLst>
          </p:cNvPr>
          <p:cNvSpPr>
            <a:spLocks noGrp="1"/>
          </p:cNvSpPr>
          <p:nvPr>
            <p:ph type="body" sz="half" idx="2"/>
          </p:nvPr>
        </p:nvSpPr>
        <p:spPr>
          <a:xfrm>
            <a:off x="917228" y="2162176"/>
            <a:ext cx="3932237" cy="4610100"/>
          </a:xfrm>
        </p:spPr>
        <p:txBody>
          <a:bodyPr>
            <a:normAutofit fontScale="85000" lnSpcReduction="10000"/>
          </a:bodyPr>
          <a:lstStyle/>
          <a:p>
            <a:endParaRPr lang="en-GB" dirty="0"/>
          </a:p>
          <a:p>
            <a:endParaRPr lang="en-GB" dirty="0"/>
          </a:p>
          <a:p>
            <a:r>
              <a:rPr lang="en-GB" sz="5600" dirty="0"/>
              <a:t> </a:t>
            </a:r>
            <a:r>
              <a:rPr lang="en-GB" sz="5200" dirty="0"/>
              <a:t>EXISTING FUNCTIONING MESSAGES/</a:t>
            </a:r>
          </a:p>
          <a:p>
            <a:r>
              <a:rPr lang="en-GB" sz="5200" dirty="0"/>
              <a:t>STYLES</a:t>
            </a:r>
          </a:p>
          <a:p>
            <a:endParaRPr lang="en-US" dirty="0"/>
          </a:p>
        </p:txBody>
      </p:sp>
    </p:spTree>
    <p:extLst>
      <p:ext uri="{BB962C8B-B14F-4D97-AF65-F5344CB8AC3E}">
        <p14:creationId xmlns:p14="http://schemas.microsoft.com/office/powerpoint/2010/main" val="8807202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375" y="162227"/>
            <a:ext cx="10353761" cy="1577253"/>
          </a:xfrm>
        </p:spPr>
        <p:txBody>
          <a:bodyPr>
            <a:normAutofit fontScale="90000"/>
          </a:bodyPr>
          <a:lstStyle/>
          <a:p>
            <a:r>
              <a:rPr lang="en-GB" dirty="0"/>
              <a:t>Turn gospel and catechism into songs, SHARING, RIDDLES, slogans, DRAMA…</a:t>
            </a:r>
            <a:br>
              <a:rPr lang="en-GB" dirty="0"/>
            </a:br>
            <a:endParaRPr lang="en-GB" dirty="0"/>
          </a:p>
        </p:txBody>
      </p:sp>
      <p:sp>
        <p:nvSpPr>
          <p:cNvPr id="3" name="AutoShape 4" descr="Image result for image of black musician singing"/>
          <p:cNvSpPr>
            <a:spLocks noChangeAspect="1" noChangeArrowheads="1"/>
          </p:cNvSpPr>
          <p:nvPr/>
        </p:nvSpPr>
        <p:spPr bwMode="auto">
          <a:xfrm>
            <a:off x="536575" y="653635"/>
            <a:ext cx="1733550" cy="1238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AutoShape 6" descr="Image result for image of black musician singing"/>
          <p:cNvSpPr>
            <a:spLocks noChangeAspect="1" noChangeArrowheads="1"/>
          </p:cNvSpPr>
          <p:nvPr/>
        </p:nvSpPr>
        <p:spPr bwMode="auto">
          <a:xfrm>
            <a:off x="307975" y="-441325"/>
            <a:ext cx="1733550" cy="1238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8" descr="Image result for image of black musician singing"/>
          <p:cNvSpPr>
            <a:spLocks noChangeAspect="1" noChangeArrowheads="1"/>
          </p:cNvSpPr>
          <p:nvPr/>
        </p:nvSpPr>
        <p:spPr bwMode="auto">
          <a:xfrm>
            <a:off x="8999691" y="4120843"/>
            <a:ext cx="1733550" cy="1238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10" descr="Image result for image of black musician singing"/>
          <p:cNvSpPr>
            <a:spLocks noChangeAspect="1" noChangeArrowheads="1"/>
          </p:cNvSpPr>
          <p:nvPr/>
        </p:nvSpPr>
        <p:spPr bwMode="auto">
          <a:xfrm>
            <a:off x="7049124" y="1275782"/>
            <a:ext cx="1733550" cy="1238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12" descr="Image result for image of black musician singing"/>
          <p:cNvSpPr>
            <a:spLocks noChangeAspect="1" noChangeArrowheads="1"/>
          </p:cNvSpPr>
          <p:nvPr/>
        </p:nvSpPr>
        <p:spPr bwMode="auto">
          <a:xfrm>
            <a:off x="155575" y="-579438"/>
            <a:ext cx="1819275" cy="12096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2748" y="1347371"/>
            <a:ext cx="4957119" cy="5363144"/>
          </a:xfrm>
          <a:prstGeom prst="rect">
            <a:avLst/>
          </a:prstGeom>
        </p:spPr>
      </p:pic>
      <p:sp>
        <p:nvSpPr>
          <p:cNvPr id="9" name="AutoShape 14" descr="Image result for image of black musician singing"/>
          <p:cNvSpPr>
            <a:spLocks noChangeAspect="1" noChangeArrowheads="1"/>
          </p:cNvSpPr>
          <p:nvPr/>
        </p:nvSpPr>
        <p:spPr bwMode="auto">
          <a:xfrm>
            <a:off x="155575" y="-533400"/>
            <a:ext cx="1552575" cy="11144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94465"/>
            <a:ext cx="6872748" cy="5516050"/>
          </a:xfrm>
          <a:prstGeom prst="rect">
            <a:avLst/>
          </a:prstGeom>
        </p:spPr>
      </p:pic>
      <p:sp>
        <p:nvSpPr>
          <p:cNvPr id="13" name="AutoShape 2" descr="Image result for i don get alert god w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 name="AutoShape 4" descr="Image result for i don get alert god wi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AutoShape 6" descr="Image result for i don get alert god wi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4232712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806" y="5787970"/>
            <a:ext cx="10367564" cy="834055"/>
          </a:xfrm>
        </p:spPr>
        <p:txBody>
          <a:bodyPr>
            <a:normAutofit fontScale="90000"/>
          </a:bodyPr>
          <a:lstStyle/>
          <a:p>
            <a:r>
              <a:rPr lang="en-GB" dirty="0"/>
              <a:t>ADOPT NOT JUST THE DIGITAL METHODS BUT ALSO THE “PARTICIPATORY, belonging”  CULTURE</a:t>
            </a:r>
          </a:p>
        </p:txBody>
      </p:sp>
      <p:sp>
        <p:nvSpPr>
          <p:cNvPr id="3" name="Picture Placeholder 2"/>
          <p:cNvSpPr>
            <a:spLocks noGrp="1"/>
          </p:cNvSpPr>
          <p:nvPr>
            <p:ph type="pic" idx="1"/>
          </p:nvPr>
        </p:nvSpPr>
        <p:spPr>
          <a:xfrm>
            <a:off x="926814" y="191729"/>
            <a:ext cx="10367564" cy="5596242"/>
          </a:xfrm>
        </p:spPr>
      </p:sp>
      <p:sp>
        <p:nvSpPr>
          <p:cNvPr id="4" name="Text Placeholder 3"/>
          <p:cNvSpPr>
            <a:spLocks noGrp="1"/>
          </p:cNvSpPr>
          <p:nvPr>
            <p:ph type="body" sz="half" idx="2"/>
          </p:nvPr>
        </p:nvSpPr>
        <p:spPr>
          <a:xfrm>
            <a:off x="913795" y="6622026"/>
            <a:ext cx="10365998" cy="132734"/>
          </a:xfrm>
        </p:spPr>
        <p:txBody>
          <a:bodyPr>
            <a:normAutofit fontScale="25000" lnSpcReduction="20000"/>
          </a:bodyPr>
          <a:lstStyle/>
          <a:p>
            <a:pPr algn="just"/>
            <a:endParaRPr lang="en-GB" sz="2000" dirty="0"/>
          </a:p>
        </p:txBody>
      </p:sp>
      <p:pic>
        <p:nvPicPr>
          <p:cNvPr id="7" name="Picture 6"/>
          <p:cNvPicPr>
            <a:picLocks noChangeAspect="1"/>
          </p:cNvPicPr>
          <p:nvPr/>
        </p:nvPicPr>
        <p:blipFill>
          <a:blip r:embed="rId2"/>
          <a:stretch>
            <a:fillRect/>
          </a:stretch>
        </p:blipFill>
        <p:spPr>
          <a:xfrm>
            <a:off x="1061884" y="147484"/>
            <a:ext cx="10315114" cy="5265174"/>
          </a:xfrm>
          <a:prstGeom prst="rect">
            <a:avLst/>
          </a:prstGeom>
        </p:spPr>
      </p:pic>
    </p:spTree>
    <p:extLst>
      <p:ext uri="{BB962C8B-B14F-4D97-AF65-F5344CB8AC3E}">
        <p14:creationId xmlns:p14="http://schemas.microsoft.com/office/powerpoint/2010/main" val="41277291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206478"/>
            <a:ext cx="12191999" cy="6858000"/>
          </a:xfrm>
          <a:prstGeom prst="rect">
            <a:avLst/>
          </a:prstGeom>
        </p:spPr>
      </p:pic>
      <p:sp>
        <p:nvSpPr>
          <p:cNvPr id="3" name="Rectangle 2"/>
          <p:cNvSpPr/>
          <p:nvPr/>
        </p:nvSpPr>
        <p:spPr>
          <a:xfrm>
            <a:off x="7300453" y="5557536"/>
            <a:ext cx="5640214" cy="1089529"/>
          </a:xfrm>
          <a:prstGeom prst="rect">
            <a:avLst/>
          </a:prstGeom>
        </p:spPr>
        <p:txBody>
          <a:bodyPr wrap="square">
            <a:spAutoFit/>
          </a:bodyPr>
          <a:lstStyle/>
          <a:p>
            <a:pPr marL="228600" lvl="0" indent="-228600" defTabSz="914400">
              <a:lnSpc>
                <a:spcPct val="120000"/>
              </a:lnSpc>
              <a:spcBef>
                <a:spcPts val="1000"/>
              </a:spcBef>
              <a:buFont typeface="Arial" panose="020B0604020202020204" pitchFamily="34" charset="0"/>
              <a:buChar char="•"/>
            </a:pPr>
            <a:r>
              <a:rPr lang="en-GB" sz="5400" b="1" dirty="0">
                <a:solidFill>
                  <a:prstClr val="white"/>
                </a:solidFill>
                <a:effectLst>
                  <a:outerShdw blurRad="38100" dist="38100" dir="2700000" algn="tl">
                    <a:srgbClr val="000000">
                      <a:alpha val="43137"/>
                    </a:srgbClr>
                  </a:outerShdw>
                </a:effectLst>
              </a:rPr>
              <a:t>With Drama</a:t>
            </a:r>
          </a:p>
        </p:txBody>
      </p:sp>
    </p:spTree>
    <p:extLst>
      <p:ext uri="{BB962C8B-B14F-4D97-AF65-F5344CB8AC3E}">
        <p14:creationId xmlns:p14="http://schemas.microsoft.com/office/powerpoint/2010/main" val="11478947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25326-86E1-4479-A330-819C7A7506F9}"/>
              </a:ext>
            </a:extLst>
          </p:cNvPr>
          <p:cNvSpPr>
            <a:spLocks noGrp="1"/>
          </p:cNvSpPr>
          <p:nvPr>
            <p:ph type="title"/>
          </p:nvPr>
        </p:nvSpPr>
        <p:spPr/>
        <p:txBody>
          <a:bodyPr/>
          <a:lstStyle/>
          <a:p>
            <a:r>
              <a:rPr lang="en-GB" u="sng" dirty="0"/>
              <a:t>THE role OF THE MEDIA lies BETWEEN THE MASS AND THE MASSES </a:t>
            </a:r>
            <a:endParaRPr lang="en-US" u="sng" dirty="0"/>
          </a:p>
        </p:txBody>
      </p:sp>
      <p:sp>
        <p:nvSpPr>
          <p:cNvPr id="3" name="Content Placeholder 2">
            <a:extLst>
              <a:ext uri="{FF2B5EF4-FFF2-40B4-BE49-F238E27FC236}">
                <a16:creationId xmlns:a16="http://schemas.microsoft.com/office/drawing/2014/main" id="{9F685D88-C6EB-48A8-9362-23992DA795EC}"/>
              </a:ext>
            </a:extLst>
          </p:cNvPr>
          <p:cNvSpPr>
            <a:spLocks noGrp="1"/>
          </p:cNvSpPr>
          <p:nvPr>
            <p:ph idx="1"/>
          </p:nvPr>
        </p:nvSpPr>
        <p:spPr/>
        <p:txBody>
          <a:bodyPr>
            <a:normAutofit/>
          </a:bodyPr>
          <a:lstStyle/>
          <a:p>
            <a:pPr marL="0" indent="0">
              <a:buNone/>
            </a:pPr>
            <a:r>
              <a:rPr lang="en-GB" sz="2800" b="1" i="1" dirty="0"/>
              <a:t>  GO THE MASS IS ENDED</a:t>
            </a:r>
            <a:r>
              <a:rPr lang="en-US" sz="2800" b="1" i="1" dirty="0"/>
              <a:t>, CHILDREN OF THE LORD</a:t>
            </a:r>
          </a:p>
          <a:p>
            <a:pPr marL="0" indent="0">
              <a:buNone/>
            </a:pPr>
            <a:r>
              <a:rPr lang="en-US" sz="2800" b="1" i="1" dirty="0"/>
              <a:t>    TAKE HIS WORD TO OTHERS, AS YOU HEARD IT SPOKEN TO  YOU</a:t>
            </a:r>
          </a:p>
          <a:p>
            <a:pPr marL="0" indent="0">
              <a:buNone/>
            </a:pPr>
            <a:r>
              <a:rPr lang="en-US" sz="2800" b="1" i="1" dirty="0"/>
              <a:t>    GO THE MASS IS ENDED, TELL THEM OF HIS LOVE</a:t>
            </a:r>
          </a:p>
          <a:p>
            <a:pPr marL="0" indent="0">
              <a:buNone/>
            </a:pPr>
            <a:r>
              <a:rPr lang="en-US" sz="2800" b="1" i="1" dirty="0"/>
              <a:t>    THE LORD IS GOOD, THE LORD IS KIND  AD HE LOVES EVERYONE</a:t>
            </a:r>
            <a:endParaRPr lang="en-GB" sz="2800" b="1" i="1" dirty="0"/>
          </a:p>
        </p:txBody>
      </p:sp>
    </p:spTree>
    <p:extLst>
      <p:ext uri="{BB962C8B-B14F-4D97-AF65-F5344CB8AC3E}">
        <p14:creationId xmlns:p14="http://schemas.microsoft.com/office/powerpoint/2010/main" val="5811581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5762" y="107727"/>
            <a:ext cx="12192000" cy="7123471"/>
          </a:xfrm>
          <a:prstGeom prst="rect">
            <a:avLst/>
          </a:prstGeom>
        </p:spPr>
      </p:pic>
      <p:sp>
        <p:nvSpPr>
          <p:cNvPr id="3" name="Rectangle 2"/>
          <p:cNvSpPr/>
          <p:nvPr/>
        </p:nvSpPr>
        <p:spPr>
          <a:xfrm>
            <a:off x="0" y="663678"/>
            <a:ext cx="7233491" cy="769441"/>
          </a:xfrm>
          <a:prstGeom prst="rect">
            <a:avLst/>
          </a:prstGeom>
        </p:spPr>
        <p:txBody>
          <a:bodyPr wrap="square">
            <a:spAutoFit/>
          </a:bodyPr>
          <a:lstStyle/>
          <a:p>
            <a:r>
              <a:rPr lang="en-GB" sz="4400" b="1" dirty="0">
                <a:solidFill>
                  <a:srgbClr val="FF0000"/>
                </a:solidFill>
                <a:effectLst>
                  <a:outerShdw blurRad="38100" dist="38100" dir="2700000" algn="tl">
                    <a:srgbClr val="000000">
                      <a:alpha val="43137"/>
                    </a:srgbClr>
                  </a:outerShdw>
                </a:effectLst>
              </a:rPr>
              <a:t>AND DANCE</a:t>
            </a:r>
            <a:endParaRPr lang="en-GB" dirty="0">
              <a:solidFill>
                <a:srgbClr val="FF0000"/>
              </a:solidFill>
            </a:endParaRPr>
          </a:p>
        </p:txBody>
      </p:sp>
    </p:spTree>
    <p:extLst>
      <p:ext uri="{BB962C8B-B14F-4D97-AF65-F5344CB8AC3E}">
        <p14:creationId xmlns:p14="http://schemas.microsoft.com/office/powerpoint/2010/main" val="12483742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B51BEB-6B06-45CE-BCCF-C7713EF8C034}"/>
              </a:ext>
            </a:extLst>
          </p:cNvPr>
          <p:cNvPicPr>
            <a:picLocks noChangeAspect="1"/>
          </p:cNvPicPr>
          <p:nvPr/>
        </p:nvPicPr>
        <p:blipFill>
          <a:blip r:embed="rId2"/>
          <a:stretch>
            <a:fillRect/>
          </a:stretch>
        </p:blipFill>
        <p:spPr>
          <a:xfrm>
            <a:off x="3810000" y="0"/>
            <a:ext cx="4572000" cy="6858000"/>
          </a:xfrm>
          <a:prstGeom prst="rect">
            <a:avLst/>
          </a:prstGeom>
        </p:spPr>
      </p:pic>
    </p:spTree>
    <p:extLst>
      <p:ext uri="{BB962C8B-B14F-4D97-AF65-F5344CB8AC3E}">
        <p14:creationId xmlns:p14="http://schemas.microsoft.com/office/powerpoint/2010/main" val="26475362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2"/>
          <a:stretch>
            <a:fillRect/>
          </a:stretch>
        </p:blipFill>
        <p:spPr>
          <a:xfrm>
            <a:off x="4100053" y="0"/>
            <a:ext cx="8091947" cy="6858000"/>
          </a:xfrm>
          <a:prstGeom prst="rect">
            <a:avLst/>
          </a:prstGeom>
        </p:spPr>
      </p:pic>
      <p:sp>
        <p:nvSpPr>
          <p:cNvPr id="3" name="Rectangle 2"/>
          <p:cNvSpPr/>
          <p:nvPr/>
        </p:nvSpPr>
        <p:spPr>
          <a:xfrm>
            <a:off x="0" y="2191434"/>
            <a:ext cx="3569110" cy="4832092"/>
          </a:xfrm>
          <a:prstGeom prst="rect">
            <a:avLst/>
          </a:prstGeom>
        </p:spPr>
        <p:txBody>
          <a:bodyPr wrap="square">
            <a:spAutoFit/>
          </a:bodyPr>
          <a:lstStyle/>
          <a:p>
            <a:r>
              <a:rPr lang="en-GB" sz="4400" b="1" dirty="0">
                <a:effectLst>
                  <a:outerShdw blurRad="38100" dist="38100" dir="2700000" algn="tl">
                    <a:srgbClr val="000000">
                      <a:alpha val="43137"/>
                    </a:srgbClr>
                  </a:outerShdw>
                </a:effectLst>
              </a:rPr>
              <a:t>First, Get PEOPLE’S attention and then teach them what you will</a:t>
            </a:r>
          </a:p>
        </p:txBody>
      </p:sp>
    </p:spTree>
    <p:extLst>
      <p:ext uri="{BB962C8B-B14F-4D97-AF65-F5344CB8AC3E}">
        <p14:creationId xmlns:p14="http://schemas.microsoft.com/office/powerpoint/2010/main" val="42276400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018" y="1047136"/>
            <a:ext cx="4747212" cy="3996813"/>
          </a:xfrm>
        </p:spPr>
        <p:txBody>
          <a:bodyPr>
            <a:normAutofit/>
          </a:bodyPr>
          <a:lstStyle/>
          <a:p>
            <a:r>
              <a:rPr lang="en-GB" sz="4400" dirty="0"/>
              <a:t>  Get the projector rolling </a:t>
            </a:r>
            <a:br>
              <a:rPr lang="en-GB" sz="4400" dirty="0"/>
            </a:br>
            <a:r>
              <a:rPr lang="en-GB" sz="4400" dirty="0"/>
              <a:t>with FAITH</a:t>
            </a:r>
            <a:br>
              <a:rPr lang="en-GB" sz="4400" dirty="0"/>
            </a:br>
            <a:r>
              <a:rPr lang="en-GB" sz="4400" dirty="0"/>
              <a:t>MATERIALS</a:t>
            </a:r>
            <a:br>
              <a:rPr lang="en-GB" sz="4400" dirty="0"/>
            </a:br>
            <a:endParaRPr lang="en-GB" sz="4400"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62995" y="162232"/>
            <a:ext cx="6856941" cy="6533536"/>
          </a:xfrm>
        </p:spPr>
      </p:pic>
      <p:sp>
        <p:nvSpPr>
          <p:cNvPr id="4" name="Text Placeholder 3"/>
          <p:cNvSpPr>
            <a:spLocks noGrp="1"/>
          </p:cNvSpPr>
          <p:nvPr>
            <p:ph type="body" sz="half" idx="2"/>
          </p:nvPr>
        </p:nvSpPr>
        <p:spPr>
          <a:xfrm>
            <a:off x="917228" y="1047136"/>
            <a:ext cx="3932237" cy="899651"/>
          </a:xfrm>
        </p:spPr>
        <p:txBody>
          <a:bodyPr/>
          <a:lstStyle/>
          <a:p>
            <a:r>
              <a:rPr lang="en-GB" dirty="0"/>
              <a:t>  </a:t>
            </a:r>
          </a:p>
        </p:txBody>
      </p:sp>
    </p:spTree>
    <p:extLst>
      <p:ext uri="{BB962C8B-B14F-4D97-AF65-F5344CB8AC3E}">
        <p14:creationId xmlns:p14="http://schemas.microsoft.com/office/powerpoint/2010/main" val="6225206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0"/>
            <a:ext cx="10353761" cy="1238865"/>
          </a:xfrm>
        </p:spPr>
        <p:txBody>
          <a:bodyPr>
            <a:normAutofit/>
          </a:bodyPr>
          <a:lstStyle/>
          <a:p>
            <a:r>
              <a:rPr lang="en-GB" sz="2800" dirty="0">
                <a:solidFill>
                  <a:srgbClr val="FF0000"/>
                </a:solidFill>
              </a:rPr>
              <a:t>REV. Fr .Prof Joseph FANIRAN  (PROF OF COMMUNICATIONS CESAAC, PORT HARCOURT) SAID:</a:t>
            </a:r>
          </a:p>
        </p:txBody>
      </p:sp>
      <p:sp>
        <p:nvSpPr>
          <p:cNvPr id="3" name="Content Placeholder 2"/>
          <p:cNvSpPr>
            <a:spLocks noGrp="1"/>
          </p:cNvSpPr>
          <p:nvPr>
            <p:ph idx="1"/>
          </p:nvPr>
        </p:nvSpPr>
        <p:spPr>
          <a:xfrm>
            <a:off x="839841" y="1238865"/>
            <a:ext cx="10353762" cy="5619135"/>
          </a:xfrm>
        </p:spPr>
        <p:txBody>
          <a:bodyPr/>
          <a:lstStyle/>
          <a:p>
            <a:pPr marL="0" indent="0" algn="just">
              <a:buNone/>
            </a:pPr>
            <a:r>
              <a:rPr lang="en-GB" b="1" dirty="0"/>
              <a:t> </a:t>
            </a:r>
            <a:r>
              <a:rPr lang="en-GB" sz="2400" b="1" dirty="0"/>
              <a:t>“INDIVIDUALS HAVE TO BE TRAINED TO EMPLOY THEIR PERSONAL CONTACTS  AND TALENTS IN THE SERVICE OF THE GOSPEL…THE PAINTERS, COMPOSERS, CARVERS: CELEBRATE THEIR FAITH IN JESUS THROUGH THEIR TALENTS”</a:t>
            </a:r>
          </a:p>
        </p:txBody>
      </p:sp>
      <p:pic>
        <p:nvPicPr>
          <p:cNvPr id="4" name="Picture 3"/>
          <p:cNvPicPr>
            <a:picLocks noChangeAspect="1"/>
          </p:cNvPicPr>
          <p:nvPr/>
        </p:nvPicPr>
        <p:blipFill>
          <a:blip r:embed="rId2"/>
          <a:stretch>
            <a:fillRect/>
          </a:stretch>
        </p:blipFill>
        <p:spPr>
          <a:xfrm>
            <a:off x="0" y="3000374"/>
            <a:ext cx="3810000" cy="3857628"/>
          </a:xfrm>
          <a:prstGeom prst="rect">
            <a:avLst/>
          </a:prstGeom>
        </p:spPr>
      </p:pic>
      <p:pic>
        <p:nvPicPr>
          <p:cNvPr id="6" name="Picture 5"/>
          <p:cNvPicPr>
            <a:picLocks noChangeAspect="1"/>
          </p:cNvPicPr>
          <p:nvPr/>
        </p:nvPicPr>
        <p:blipFill>
          <a:blip r:embed="rId3"/>
          <a:stretch>
            <a:fillRect/>
          </a:stretch>
        </p:blipFill>
        <p:spPr>
          <a:xfrm>
            <a:off x="8102123" y="3000375"/>
            <a:ext cx="4089877" cy="3789209"/>
          </a:xfrm>
          <a:prstGeom prst="rect">
            <a:avLst/>
          </a:prstGeom>
        </p:spPr>
      </p:pic>
      <p:pic>
        <p:nvPicPr>
          <p:cNvPr id="7" name="Picture 6">
            <a:extLst>
              <a:ext uri="{FF2B5EF4-FFF2-40B4-BE49-F238E27FC236}">
                <a16:creationId xmlns:a16="http://schemas.microsoft.com/office/drawing/2014/main" id="{AD2F7B6D-66CA-4DFC-8300-16302ED10439}"/>
              </a:ext>
            </a:extLst>
          </p:cNvPr>
          <p:cNvPicPr>
            <a:picLocks noChangeAspect="1"/>
          </p:cNvPicPr>
          <p:nvPr/>
        </p:nvPicPr>
        <p:blipFill>
          <a:blip r:embed="rId4"/>
          <a:stretch>
            <a:fillRect/>
          </a:stretch>
        </p:blipFill>
        <p:spPr>
          <a:xfrm>
            <a:off x="3810000" y="3000374"/>
            <a:ext cx="4292123" cy="3857625"/>
          </a:xfrm>
          <a:prstGeom prst="rect">
            <a:avLst/>
          </a:prstGeom>
        </p:spPr>
      </p:pic>
    </p:spTree>
    <p:extLst>
      <p:ext uri="{BB962C8B-B14F-4D97-AF65-F5344CB8AC3E}">
        <p14:creationId xmlns:p14="http://schemas.microsoft.com/office/powerpoint/2010/main" val="1066081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14748"/>
            <a:ext cx="10353761" cy="1935921"/>
          </a:xfrm>
        </p:spPr>
        <p:txBody>
          <a:bodyPr>
            <a:normAutofit/>
          </a:bodyPr>
          <a:lstStyle/>
          <a:p>
            <a:r>
              <a:rPr lang="en-GB" sz="4800" dirty="0"/>
              <a:t>Women and youth are key AGENTS</a:t>
            </a:r>
          </a:p>
        </p:txBody>
      </p:sp>
      <p:sp>
        <p:nvSpPr>
          <p:cNvPr id="3" name="Content Placeholder 2"/>
          <p:cNvSpPr>
            <a:spLocks noGrp="1"/>
          </p:cNvSpPr>
          <p:nvPr>
            <p:ph idx="1"/>
          </p:nvPr>
        </p:nvSpPr>
        <p:spPr>
          <a:xfrm>
            <a:off x="913795" y="2123768"/>
            <a:ext cx="10353762" cy="4734232"/>
          </a:xfrm>
        </p:spPr>
        <p:txBody>
          <a:bodyPr/>
          <a:lstStyle/>
          <a:p>
            <a:endParaRPr lang="en-GB" b="1" dirty="0">
              <a:solidFill>
                <a:srgbClr val="FF0000"/>
              </a:solidFill>
            </a:endParaRPr>
          </a:p>
        </p:txBody>
      </p:sp>
      <p:pic>
        <p:nvPicPr>
          <p:cNvPr id="4" name="Picture 3"/>
          <p:cNvPicPr>
            <a:picLocks noChangeAspect="1"/>
          </p:cNvPicPr>
          <p:nvPr/>
        </p:nvPicPr>
        <p:blipFill>
          <a:blip r:embed="rId2"/>
          <a:stretch>
            <a:fillRect/>
          </a:stretch>
        </p:blipFill>
        <p:spPr>
          <a:xfrm>
            <a:off x="1" y="1533832"/>
            <a:ext cx="5781368" cy="5324167"/>
          </a:xfrm>
          <a:prstGeom prst="rect">
            <a:avLst/>
          </a:prstGeom>
        </p:spPr>
      </p:pic>
      <p:pic>
        <p:nvPicPr>
          <p:cNvPr id="7" name="Picture 6"/>
          <p:cNvPicPr>
            <a:picLocks noChangeAspect="1"/>
          </p:cNvPicPr>
          <p:nvPr/>
        </p:nvPicPr>
        <p:blipFill>
          <a:blip r:embed="rId3"/>
          <a:stretch>
            <a:fillRect/>
          </a:stretch>
        </p:blipFill>
        <p:spPr>
          <a:xfrm>
            <a:off x="5781369" y="1533832"/>
            <a:ext cx="6336889" cy="5324167"/>
          </a:xfrm>
          <a:prstGeom prst="rect">
            <a:avLst/>
          </a:prstGeom>
        </p:spPr>
      </p:pic>
    </p:spTree>
    <p:extLst>
      <p:ext uri="{BB962C8B-B14F-4D97-AF65-F5344CB8AC3E}">
        <p14:creationId xmlns:p14="http://schemas.microsoft.com/office/powerpoint/2010/main" val="4077654988"/>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32572" y="443936"/>
            <a:ext cx="9001462" cy="3139921"/>
          </a:xfrm>
        </p:spPr>
        <p:txBody>
          <a:bodyPr>
            <a:normAutofit/>
          </a:bodyPr>
          <a:lstStyle/>
          <a:p>
            <a:r>
              <a:rPr lang="en-GB" dirty="0"/>
              <a:t> BUT WE ALL NEED THE ZEAL AND ENTHUSIASM FOR THE TASK </a:t>
            </a:r>
          </a:p>
        </p:txBody>
      </p:sp>
      <p:sp>
        <p:nvSpPr>
          <p:cNvPr id="3" name="Subtitle 2"/>
          <p:cNvSpPr>
            <a:spLocks noGrp="1"/>
          </p:cNvSpPr>
          <p:nvPr>
            <p:ph type="subTitle" idx="1"/>
          </p:nvPr>
        </p:nvSpPr>
        <p:spPr>
          <a:xfrm>
            <a:off x="1053273" y="3429000"/>
            <a:ext cx="8256654" cy="3774439"/>
          </a:xfrm>
        </p:spPr>
        <p:txBody>
          <a:bodyPr>
            <a:noAutofit/>
          </a:bodyPr>
          <a:lstStyle/>
          <a:p>
            <a:r>
              <a:rPr lang="en-GB" sz="3200" b="1" dirty="0">
                <a:solidFill>
                  <a:srgbClr val="FF0000"/>
                </a:solidFill>
                <a:effectLst/>
              </a:rPr>
              <a:t>Woe to me if I do not preach (1Cor 9:16)</a:t>
            </a:r>
          </a:p>
          <a:p>
            <a:r>
              <a:rPr lang="en-GB" sz="3200" b="1" dirty="0">
                <a:solidFill>
                  <a:srgbClr val="FF0000"/>
                </a:solidFill>
                <a:effectLst/>
              </a:rPr>
              <a:t>Always be prepared to witness. (1Pet 3:15)</a:t>
            </a:r>
          </a:p>
          <a:p>
            <a:r>
              <a:rPr lang="en-GB" sz="3200" b="1" dirty="0">
                <a:solidFill>
                  <a:srgbClr val="FF0000"/>
                </a:solidFill>
                <a:effectLst/>
              </a:rPr>
              <a:t>You are the light of the world.(Matt. 5:14)</a:t>
            </a:r>
          </a:p>
        </p:txBody>
      </p:sp>
      <p:pic>
        <p:nvPicPr>
          <p:cNvPr id="4" name="Picture 3"/>
          <p:cNvPicPr>
            <a:picLocks noChangeAspect="1"/>
          </p:cNvPicPr>
          <p:nvPr/>
        </p:nvPicPr>
        <p:blipFill>
          <a:blip r:embed="rId2"/>
          <a:stretch>
            <a:fillRect/>
          </a:stretch>
        </p:blipFill>
        <p:spPr>
          <a:xfrm>
            <a:off x="10191135" y="3791744"/>
            <a:ext cx="2000865" cy="306625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344994" cy="3023419"/>
          </a:xfrm>
          <a:prstGeom prst="rect">
            <a:avLst/>
          </a:prstGeom>
        </p:spPr>
      </p:pic>
    </p:spTree>
    <p:extLst>
      <p:ext uri="{BB962C8B-B14F-4D97-AF65-F5344CB8AC3E}">
        <p14:creationId xmlns:p14="http://schemas.microsoft.com/office/powerpoint/2010/main" val="21316991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FF0000"/>
                </a:solidFill>
              </a:rPr>
              <a:t>REMEMBER…</a:t>
            </a:r>
            <a:r>
              <a:rPr lang="en-GB" dirty="0"/>
              <a:t>I PHONES, IPAD, IPOD …</a:t>
            </a:r>
          </a:p>
        </p:txBody>
      </p:sp>
      <p:sp>
        <p:nvSpPr>
          <p:cNvPr id="3" name="Content Placeholder 2"/>
          <p:cNvSpPr>
            <a:spLocks noGrp="1"/>
          </p:cNvSpPr>
          <p:nvPr>
            <p:ph idx="1"/>
          </p:nvPr>
        </p:nvSpPr>
        <p:spPr>
          <a:xfrm>
            <a:off x="5078063" y="0"/>
            <a:ext cx="6941871" cy="6762750"/>
          </a:xfrm>
        </p:spPr>
        <p:txBody>
          <a:bodyPr>
            <a:normAutofit fontScale="92500" lnSpcReduction="10000"/>
          </a:bodyPr>
          <a:lstStyle/>
          <a:p>
            <a:pPr marL="0" indent="0">
              <a:buNone/>
            </a:pPr>
            <a:r>
              <a:rPr lang="en-GB" sz="3000" dirty="0"/>
              <a:t> ARE REPLACING EVEN THE TELEVISION AS THE MOST POPULAR MEANS OPEN TO USE FOR EVANGELIZATION AND CATECHESIS. SO WE MUST CONSTANTLY UPDATE</a:t>
            </a:r>
          </a:p>
          <a:p>
            <a:pPr marL="0" indent="0">
              <a:buNone/>
            </a:pPr>
            <a:endParaRPr lang="en-GB" sz="3000" dirty="0"/>
          </a:p>
          <a:p>
            <a:pPr marL="0" indent="0">
              <a:buNone/>
            </a:pPr>
            <a:r>
              <a:rPr lang="en-GB" sz="2400" b="1" dirty="0"/>
              <a:t>PRIESTS ARE THUS CHALLENGED TO PROCLAIM THE GOSPEL BY EMPLOYING THE LATEST GENERATION OF AUDIO VISUAL RESOURCES – IMAGES, VIDEOS, ANIMATED FEATURES, BLOGS, WEB SITES – WHICH ALONGSIDE TRADITIONAL MEANS CAN OPEN UP BROAD VISTAS FOR DIALOGUE, EVANGELIZATION AND CATECHESIS</a:t>
            </a:r>
          </a:p>
          <a:p>
            <a:pPr marL="0" indent="0">
              <a:buNone/>
            </a:pPr>
            <a:r>
              <a:rPr lang="en-GB" sz="2400" dirty="0">
                <a:solidFill>
                  <a:srgbClr val="FF0000"/>
                </a:solidFill>
              </a:rPr>
              <a:t>POPE BENEDICT XVI: WDC 2010</a:t>
            </a:r>
          </a:p>
          <a:p>
            <a:endParaRPr lang="en-GB" dirty="0"/>
          </a:p>
        </p:txBody>
      </p:sp>
      <p:sp>
        <p:nvSpPr>
          <p:cNvPr id="4" name="Text Placeholder 3"/>
          <p:cNvSpPr>
            <a:spLocks noGrp="1"/>
          </p:cNvSpPr>
          <p:nvPr>
            <p:ph type="body" sz="half" idx="2"/>
          </p:nvPr>
        </p:nvSpPr>
        <p:spPr>
          <a:xfrm>
            <a:off x="917228" y="2971800"/>
            <a:ext cx="3932237" cy="3838575"/>
          </a:xfrm>
        </p:spPr>
        <p:txBody>
          <a:bodyPr>
            <a:normAutofit/>
          </a:bodyPr>
          <a:lstStyle/>
          <a:p>
            <a:r>
              <a:rPr lang="en-GB" sz="2400" dirty="0"/>
              <a:t>SOCIAL NETWORKS ON THE INTERNET</a:t>
            </a:r>
          </a:p>
          <a:p>
            <a:r>
              <a:rPr lang="en-GB" sz="2400" dirty="0"/>
              <a:t>TWITTER, FACEBOOK  WHATSAPP TEXTING , IM</a:t>
            </a:r>
          </a:p>
        </p:txBody>
      </p:sp>
      <p:pic>
        <p:nvPicPr>
          <p:cNvPr id="5" name="Picture 4"/>
          <p:cNvPicPr>
            <a:picLocks noChangeAspect="1"/>
          </p:cNvPicPr>
          <p:nvPr/>
        </p:nvPicPr>
        <p:blipFill>
          <a:blip r:embed="rId2"/>
          <a:stretch>
            <a:fillRect/>
          </a:stretch>
        </p:blipFill>
        <p:spPr>
          <a:xfrm>
            <a:off x="1514665" y="4891547"/>
            <a:ext cx="2467400" cy="1799303"/>
          </a:xfrm>
          <a:prstGeom prst="rect">
            <a:avLst/>
          </a:prstGeom>
        </p:spPr>
      </p:pic>
    </p:spTree>
    <p:extLst>
      <p:ext uri="{BB962C8B-B14F-4D97-AF65-F5344CB8AC3E}">
        <p14:creationId xmlns:p14="http://schemas.microsoft.com/office/powerpoint/2010/main" val="945331229"/>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145222"/>
            <a:ext cx="10353761" cy="1530142"/>
          </a:xfrm>
        </p:spPr>
        <p:txBody>
          <a:bodyPr>
            <a:normAutofit/>
          </a:bodyPr>
          <a:lstStyle/>
          <a:p>
            <a:r>
              <a:rPr lang="en-GB" sz="4800" dirty="0">
                <a:solidFill>
                  <a:srgbClr val="FF0000"/>
                </a:solidFill>
              </a:rPr>
              <a:t>WE SHOULD PUT OUR MONEY WHERE OUR MOUTH IS:</a:t>
            </a:r>
          </a:p>
        </p:txBody>
      </p:sp>
      <p:sp>
        <p:nvSpPr>
          <p:cNvPr id="3" name="Content Placeholder 2"/>
          <p:cNvSpPr>
            <a:spLocks noGrp="1"/>
          </p:cNvSpPr>
          <p:nvPr>
            <p:ph sz="half" idx="1"/>
          </p:nvPr>
        </p:nvSpPr>
        <p:spPr/>
        <p:txBody>
          <a:bodyPr/>
          <a:lstStyle/>
          <a:p>
            <a:r>
              <a:rPr lang="en-GB" b="1" dirty="0"/>
              <a:t>FOR FORMATION </a:t>
            </a:r>
          </a:p>
          <a:p>
            <a:r>
              <a:rPr lang="en-GB" b="1" dirty="0"/>
              <a:t>FOR PRODUCTION</a:t>
            </a:r>
          </a:p>
          <a:p>
            <a:r>
              <a:rPr lang="en-GB" b="1" dirty="0"/>
              <a:t>FOR REMUNERATION</a:t>
            </a:r>
          </a:p>
          <a:p>
            <a:r>
              <a:rPr lang="en-GB" b="1" dirty="0"/>
              <a:t>FOR RECRUITMENT</a:t>
            </a:r>
          </a:p>
        </p:txBody>
      </p:sp>
      <p:sp>
        <p:nvSpPr>
          <p:cNvPr id="4" name="Content Placeholder 3"/>
          <p:cNvSpPr>
            <a:spLocks noGrp="1"/>
          </p:cNvSpPr>
          <p:nvPr>
            <p:ph sz="half" idx="2"/>
          </p:nvPr>
        </p:nvSpPr>
        <p:spPr>
          <a:xfrm>
            <a:off x="6173402" y="1675364"/>
            <a:ext cx="5094154" cy="3702881"/>
          </a:xfrm>
        </p:spPr>
        <p:txBody>
          <a:bodyPr/>
          <a:lstStyle/>
          <a:p>
            <a:r>
              <a:rPr lang="en-GB" b="1" dirty="0"/>
              <a:t>FOR FACILITIES</a:t>
            </a:r>
          </a:p>
          <a:p>
            <a:r>
              <a:rPr lang="en-GB" b="1" dirty="0"/>
              <a:t>FOR RESOURCESS</a:t>
            </a:r>
          </a:p>
          <a:p>
            <a:r>
              <a:rPr lang="en-GB" b="1" dirty="0"/>
              <a:t>FOR  SOFTWARE</a:t>
            </a:r>
          </a:p>
          <a:p>
            <a:r>
              <a:rPr lang="en-GB" b="1" dirty="0"/>
              <a:t>FOR EQUIPMENT</a:t>
            </a:r>
          </a:p>
          <a:p>
            <a:r>
              <a:rPr lang="en-GB" b="1" dirty="0"/>
              <a:t> FOR SERVICES</a:t>
            </a:r>
          </a:p>
        </p:txBody>
      </p:sp>
      <p:pic>
        <p:nvPicPr>
          <p:cNvPr id="5" name="Picture 4"/>
          <p:cNvPicPr>
            <a:picLocks noChangeAspect="1"/>
          </p:cNvPicPr>
          <p:nvPr/>
        </p:nvPicPr>
        <p:blipFill>
          <a:blip r:embed="rId2"/>
          <a:stretch>
            <a:fillRect/>
          </a:stretch>
        </p:blipFill>
        <p:spPr>
          <a:xfrm>
            <a:off x="7758560" y="4235238"/>
            <a:ext cx="4433439" cy="2571541"/>
          </a:xfrm>
          <a:prstGeom prst="rect">
            <a:avLst/>
          </a:prstGeom>
        </p:spPr>
      </p:pic>
      <p:pic>
        <p:nvPicPr>
          <p:cNvPr id="6" name="Picture 5"/>
          <p:cNvPicPr>
            <a:picLocks noChangeAspect="1"/>
          </p:cNvPicPr>
          <p:nvPr/>
        </p:nvPicPr>
        <p:blipFill>
          <a:blip r:embed="rId3"/>
          <a:stretch>
            <a:fillRect/>
          </a:stretch>
        </p:blipFill>
        <p:spPr>
          <a:xfrm>
            <a:off x="3716593" y="4527658"/>
            <a:ext cx="4026309" cy="2249624"/>
          </a:xfrm>
          <a:prstGeom prst="rect">
            <a:avLst/>
          </a:prstGeom>
        </p:spPr>
      </p:pic>
      <p:pic>
        <p:nvPicPr>
          <p:cNvPr id="7" name="Picture 6"/>
          <p:cNvPicPr>
            <a:picLocks noChangeAspect="1"/>
          </p:cNvPicPr>
          <p:nvPr/>
        </p:nvPicPr>
        <p:blipFill>
          <a:blip r:embed="rId4"/>
          <a:stretch>
            <a:fillRect/>
          </a:stretch>
        </p:blipFill>
        <p:spPr>
          <a:xfrm>
            <a:off x="19776" y="4235238"/>
            <a:ext cx="3696817" cy="2622761"/>
          </a:xfrm>
          <a:prstGeom prst="rect">
            <a:avLst/>
          </a:prstGeom>
        </p:spPr>
      </p:pic>
    </p:spTree>
    <p:extLst>
      <p:ext uri="{BB962C8B-B14F-4D97-AF65-F5344CB8AC3E}">
        <p14:creationId xmlns:p14="http://schemas.microsoft.com/office/powerpoint/2010/main" val="19053623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THANK YOU FOR your KIND ATTENTION</a:t>
            </a:r>
          </a:p>
        </p:txBody>
      </p:sp>
      <p:sp>
        <p:nvSpPr>
          <p:cNvPr id="4" name="Text Placeholder 3"/>
          <p:cNvSpPr>
            <a:spLocks noGrp="1"/>
          </p:cNvSpPr>
          <p:nvPr>
            <p:ph type="body" idx="1"/>
          </p:nvPr>
        </p:nvSpPr>
        <p:spPr/>
        <p:txBody>
          <a:bodyPr/>
          <a:lstStyle/>
          <a:p>
            <a:r>
              <a:rPr lang="en-GB" dirty="0"/>
              <a:t>GOD BLESS YOU</a:t>
            </a:r>
          </a:p>
        </p:txBody>
      </p:sp>
      <p:sp>
        <p:nvSpPr>
          <p:cNvPr id="3" name="Rectangle 2">
            <a:extLst>
              <a:ext uri="{FF2B5EF4-FFF2-40B4-BE49-F238E27FC236}">
                <a16:creationId xmlns:a16="http://schemas.microsoft.com/office/drawing/2014/main" id="{C11C8C05-2BF5-40F7-8DCF-5C5060567B22}"/>
              </a:ext>
            </a:extLst>
          </p:cNvPr>
          <p:cNvSpPr/>
          <p:nvPr/>
        </p:nvSpPr>
        <p:spPr>
          <a:xfrm>
            <a:off x="3048000" y="3105835"/>
            <a:ext cx="6096000" cy="369332"/>
          </a:xfrm>
          <a:prstGeom prst="rect">
            <a:avLst/>
          </a:prstGeom>
        </p:spPr>
        <p:txBody>
          <a:bodyPr>
            <a:spAutoFit/>
          </a:bodyPr>
          <a:lstStyle/>
          <a:p>
            <a:pPr algn="just">
              <a:spcAft>
                <a:spcPts val="0"/>
              </a:spcAft>
            </a:pPr>
            <a:r>
              <a:rPr lang="en-US" i="1" dirty="0">
                <a:latin typeface="Times New Roman" panose="02020603050405020304" pitchFamily="18" charset="0"/>
                <a:ea typeface="Times New Roman" panose="02020603050405020304" pitchFamily="18" charset="0"/>
              </a:rPr>
              <a:t>  , </a:t>
            </a:r>
            <a:endParaRPr lang="en-US"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858039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200" dirty="0">
                <a:solidFill>
                  <a:srgbClr val="FF0000"/>
                </a:solidFill>
              </a:rPr>
              <a:t>THE ROLE OF THE MEDIA IN EVANGELIZATION: OPPORTUNITIES AND CHALLENGES</a:t>
            </a:r>
          </a:p>
        </p:txBody>
      </p:sp>
      <p:sp>
        <p:nvSpPr>
          <p:cNvPr id="3" name="Content Placeholder 2"/>
          <p:cNvSpPr>
            <a:spLocks noGrp="1"/>
          </p:cNvSpPr>
          <p:nvPr>
            <p:ph idx="1"/>
          </p:nvPr>
        </p:nvSpPr>
        <p:spPr>
          <a:xfrm>
            <a:off x="208936" y="1828801"/>
            <a:ext cx="9473687" cy="4896464"/>
          </a:xfrm>
        </p:spPr>
        <p:txBody>
          <a:bodyPr>
            <a:noAutofit/>
          </a:bodyPr>
          <a:lstStyle/>
          <a:p>
            <a:r>
              <a:rPr lang="en-GB" sz="4800" dirty="0"/>
              <a:t>THE CONTENT OF EVANGELIZATION REMAINS THE SAME BUT THE PROCESS MUST BE MEDIATED AND REGULARLY UPDATED</a:t>
            </a:r>
            <a:r>
              <a:rPr lang="en-GB" sz="5400" dirty="0"/>
              <a:t> </a:t>
            </a:r>
          </a:p>
        </p:txBody>
      </p:sp>
    </p:spTree>
    <p:extLst>
      <p:ext uri="{BB962C8B-B14F-4D97-AF65-F5344CB8AC3E}">
        <p14:creationId xmlns:p14="http://schemas.microsoft.com/office/powerpoint/2010/main" val="16928325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28DD0-FE0D-486C-A969-4CEE278BA3E1}"/>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9402454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79320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2ECE2-5A6A-4AD1-9A9B-8C5177A2445B}"/>
              </a:ext>
            </a:extLst>
          </p:cNvPr>
          <p:cNvSpPr>
            <a:spLocks noGrp="1"/>
          </p:cNvSpPr>
          <p:nvPr>
            <p:ph type="title"/>
          </p:nvPr>
        </p:nvSpPr>
        <p:spPr/>
        <p:txBody>
          <a:bodyPr>
            <a:normAutofit fontScale="90000"/>
          </a:bodyPr>
          <a:lstStyle/>
          <a:p>
            <a:r>
              <a:rPr lang="en-GB" dirty="0"/>
              <a:t> </a:t>
            </a:r>
            <a:r>
              <a:rPr lang="en-GB" dirty="0">
                <a:solidFill>
                  <a:srgbClr val="FF0000"/>
                </a:solidFill>
              </a:rPr>
              <a:t>LAY PROFESSIONALS AND PRACTITIONERS CONSTITUTE THE BIGGEST OPPORTUNITY AND CHALLENGE</a:t>
            </a:r>
            <a:endParaRPr lang="en-US" dirty="0">
              <a:solidFill>
                <a:srgbClr val="FF0000"/>
              </a:solidFill>
            </a:endParaRPr>
          </a:p>
        </p:txBody>
      </p:sp>
      <p:sp>
        <p:nvSpPr>
          <p:cNvPr id="3" name="Content Placeholder 2">
            <a:extLst>
              <a:ext uri="{FF2B5EF4-FFF2-40B4-BE49-F238E27FC236}">
                <a16:creationId xmlns:a16="http://schemas.microsoft.com/office/drawing/2014/main" id="{2FC32268-6853-46CF-8B4E-74DC7D367A91}"/>
              </a:ext>
            </a:extLst>
          </p:cNvPr>
          <p:cNvSpPr>
            <a:spLocks noGrp="1"/>
          </p:cNvSpPr>
          <p:nvPr>
            <p:ph idx="1"/>
          </p:nvPr>
        </p:nvSpPr>
        <p:spPr/>
        <p:txBody>
          <a:bodyPr>
            <a:normAutofit fontScale="85000" lnSpcReduction="20000"/>
          </a:bodyPr>
          <a:lstStyle/>
          <a:p>
            <a:r>
              <a:rPr lang="en-GB" sz="6000" dirty="0"/>
              <a:t>SIGNIS</a:t>
            </a:r>
            <a:r>
              <a:rPr lang="en-GB" sz="1800" dirty="0"/>
              <a:t> </a:t>
            </a:r>
            <a:r>
              <a:rPr lang="en-GB" sz="1800" b="1" dirty="0"/>
              <a:t>International Catholic Media Professionals with huge reach and facilities. Fr Walter </a:t>
            </a:r>
            <a:r>
              <a:rPr lang="en-GB" sz="1800" b="1" dirty="0" err="1"/>
              <a:t>Ihejirika</a:t>
            </a:r>
            <a:r>
              <a:rPr lang="en-GB" sz="1800" b="1" dirty="0"/>
              <a:t> is now the President for Africa. Last Congress was in Ethiopia </a:t>
            </a:r>
            <a:endParaRPr lang="en-GB" sz="6000" b="1" dirty="0"/>
          </a:p>
          <a:p>
            <a:r>
              <a:rPr lang="en-GB" sz="6000" dirty="0"/>
              <a:t>CAMPAN </a:t>
            </a:r>
            <a:r>
              <a:rPr lang="en-GB" sz="1800" dirty="0"/>
              <a:t> </a:t>
            </a:r>
            <a:r>
              <a:rPr lang="en-GB" sz="1800" b="1" dirty="0"/>
              <a:t>Catholic Media Practitioners/Professionals Association of Nigeria uniting Church Media with the Secular… just met in Warri Diocese</a:t>
            </a:r>
            <a:endParaRPr lang="en-GB" sz="6000" b="1" dirty="0"/>
          </a:p>
          <a:p>
            <a:r>
              <a:rPr lang="en-GB" sz="6000" dirty="0"/>
              <a:t>CAEAN </a:t>
            </a:r>
            <a:r>
              <a:rPr lang="en-GB" b="1" dirty="0"/>
              <a:t> Catholic Artistes and Entertainers Association of Nigeria for actors , actresses singers and entertainers. Not meant for comedy, has achieved great things in the past.  </a:t>
            </a:r>
            <a:endParaRPr lang="en-US" sz="6000" b="1" dirty="0"/>
          </a:p>
        </p:txBody>
      </p:sp>
    </p:spTree>
    <p:extLst>
      <p:ext uri="{BB962C8B-B14F-4D97-AF65-F5344CB8AC3E}">
        <p14:creationId xmlns:p14="http://schemas.microsoft.com/office/powerpoint/2010/main" val="15046742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C3A65-2D67-4368-B1E8-CF686E5C1699}"/>
              </a:ext>
            </a:extLst>
          </p:cNvPr>
          <p:cNvSpPr>
            <a:spLocks noGrp="1"/>
          </p:cNvSpPr>
          <p:nvPr>
            <p:ph type="title"/>
          </p:nvPr>
        </p:nvSpPr>
        <p:spPr/>
        <p:txBody>
          <a:bodyPr>
            <a:normAutofit/>
          </a:bodyPr>
          <a:lstStyle/>
          <a:p>
            <a:r>
              <a:rPr lang="en-GB" sz="4800" dirty="0"/>
              <a:t>The challenge</a:t>
            </a:r>
            <a:endParaRPr lang="en-US" sz="4800" dirty="0"/>
          </a:p>
        </p:txBody>
      </p:sp>
      <p:sp>
        <p:nvSpPr>
          <p:cNvPr id="3" name="Content Placeholder 2">
            <a:extLst>
              <a:ext uri="{FF2B5EF4-FFF2-40B4-BE49-F238E27FC236}">
                <a16:creationId xmlns:a16="http://schemas.microsoft.com/office/drawing/2014/main" id="{0FF99EF4-E1EF-4968-8C44-082E2510714B}"/>
              </a:ext>
            </a:extLst>
          </p:cNvPr>
          <p:cNvSpPr>
            <a:spLocks noGrp="1"/>
          </p:cNvSpPr>
          <p:nvPr>
            <p:ph idx="1"/>
          </p:nvPr>
        </p:nvSpPr>
        <p:spPr>
          <a:xfrm>
            <a:off x="913795" y="1544320"/>
            <a:ext cx="10353762" cy="5080000"/>
          </a:xfrm>
        </p:spPr>
        <p:txBody>
          <a:bodyPr>
            <a:noAutofit/>
          </a:bodyPr>
          <a:lstStyle/>
          <a:p>
            <a:r>
              <a:rPr lang="en-GB" sz="4800" dirty="0"/>
              <a:t>They need formation</a:t>
            </a:r>
          </a:p>
          <a:p>
            <a:r>
              <a:rPr lang="en-GB" sz="4800" dirty="0"/>
              <a:t>They need accompaniment</a:t>
            </a:r>
          </a:p>
          <a:p>
            <a:r>
              <a:rPr lang="en-GB" sz="4800" dirty="0"/>
              <a:t>Sometimes they need understanding</a:t>
            </a:r>
          </a:p>
          <a:p>
            <a:r>
              <a:rPr lang="en-GB" sz="4800" dirty="0"/>
              <a:t>Sometimes they need money</a:t>
            </a:r>
            <a:endParaRPr lang="en-US" sz="4800" dirty="0"/>
          </a:p>
        </p:txBody>
      </p:sp>
    </p:spTree>
    <p:extLst>
      <p:ext uri="{BB962C8B-B14F-4D97-AF65-F5344CB8AC3E}">
        <p14:creationId xmlns:p14="http://schemas.microsoft.com/office/powerpoint/2010/main" val="8986857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BC2AD3-58E0-42BB-8836-F3A137212E6D}"/>
              </a:ext>
            </a:extLst>
          </p:cNvPr>
          <p:cNvSpPr/>
          <p:nvPr/>
        </p:nvSpPr>
        <p:spPr>
          <a:xfrm>
            <a:off x="3048000" y="628650"/>
            <a:ext cx="6067425" cy="6247864"/>
          </a:xfrm>
          <a:prstGeom prst="rect">
            <a:avLst/>
          </a:prstGeom>
        </p:spPr>
        <p:txBody>
          <a:bodyPr wrap="square">
            <a:spAutoFit/>
          </a:bodyPr>
          <a:lstStyle/>
          <a:p>
            <a:r>
              <a:rPr lang="en-GB" b="1" dirty="0">
                <a:effectLst>
                  <a:outerShdw blurRad="38100" dist="38100" dir="2700000" algn="tl">
                    <a:srgbClr val="000000">
                      <a:alpha val="43137"/>
                    </a:srgbClr>
                  </a:outerShdw>
                </a:effectLst>
              </a:rPr>
              <a:t> </a:t>
            </a:r>
            <a:r>
              <a:rPr lang="en-GB" sz="3600" b="1" dirty="0">
                <a:effectLst>
                  <a:outerShdw blurRad="38100" dist="38100" dir="2700000" algn="tl">
                    <a:srgbClr val="000000">
                      <a:alpha val="43137"/>
                    </a:srgbClr>
                  </a:outerShdw>
                </a:effectLst>
              </a:rPr>
              <a:t>THE PEOPLE OF TODAY  REMAIN THE MOST VALUABLE ASSET OF MEDIA FOR EVANGELIZATION IN OUR DAY.</a:t>
            </a:r>
          </a:p>
          <a:p>
            <a:r>
              <a:rPr lang="en-GB" sz="3600" b="1" dirty="0">
                <a:effectLst>
                  <a:outerShdw blurRad="38100" dist="38100" dir="2700000" algn="tl">
                    <a:srgbClr val="000000">
                      <a:alpha val="43137"/>
                    </a:srgbClr>
                  </a:outerShdw>
                </a:effectLst>
              </a:rPr>
              <a:t>AS THE TIMES CHANGE SO DO PEOPLE AND HUMAN BEINGS ARE THE MOST ADAPTABLE</a:t>
            </a:r>
          </a:p>
          <a:p>
            <a:pPr algn="ctr"/>
            <a:r>
              <a:rPr lang="en-GB" sz="3600" dirty="0">
                <a:solidFill>
                  <a:srgbClr val="FF0000"/>
                </a:solidFill>
              </a:rPr>
              <a:t>AJA IWOYI</a:t>
            </a:r>
            <a:r>
              <a:rPr lang="en-GB" sz="4000" dirty="0">
                <a:solidFill>
                  <a:srgbClr val="FF0000"/>
                </a:solidFill>
              </a:rPr>
              <a:t>… </a:t>
            </a:r>
          </a:p>
        </p:txBody>
      </p:sp>
      <p:pic>
        <p:nvPicPr>
          <p:cNvPr id="3" name="Picture 2">
            <a:extLst>
              <a:ext uri="{FF2B5EF4-FFF2-40B4-BE49-F238E27FC236}">
                <a16:creationId xmlns:a16="http://schemas.microsoft.com/office/drawing/2014/main" id="{4167CA1A-6086-4D81-8028-B1F9ED146864}"/>
              </a:ext>
            </a:extLst>
          </p:cNvPr>
          <p:cNvPicPr>
            <a:picLocks noChangeAspect="1"/>
          </p:cNvPicPr>
          <p:nvPr/>
        </p:nvPicPr>
        <p:blipFill>
          <a:blip r:embed="rId2"/>
          <a:stretch>
            <a:fillRect/>
          </a:stretch>
        </p:blipFill>
        <p:spPr>
          <a:xfrm>
            <a:off x="9029700" y="4267200"/>
            <a:ext cx="3162300" cy="2458064"/>
          </a:xfrm>
          <a:prstGeom prst="rect">
            <a:avLst/>
          </a:prstGeom>
        </p:spPr>
      </p:pic>
      <p:pic>
        <p:nvPicPr>
          <p:cNvPr id="4" name="Picture 3">
            <a:extLst>
              <a:ext uri="{FF2B5EF4-FFF2-40B4-BE49-F238E27FC236}">
                <a16:creationId xmlns:a16="http://schemas.microsoft.com/office/drawing/2014/main" id="{D909EB2A-C17F-4227-B981-8CD9C118F879}"/>
              </a:ext>
            </a:extLst>
          </p:cNvPr>
          <p:cNvPicPr>
            <a:picLocks noChangeAspect="1"/>
          </p:cNvPicPr>
          <p:nvPr/>
        </p:nvPicPr>
        <p:blipFill>
          <a:blip r:embed="rId3"/>
          <a:stretch>
            <a:fillRect/>
          </a:stretch>
        </p:blipFill>
        <p:spPr>
          <a:xfrm>
            <a:off x="15055" y="4507783"/>
            <a:ext cx="2960124" cy="2217481"/>
          </a:xfrm>
          <a:prstGeom prst="rect">
            <a:avLst/>
          </a:prstGeom>
        </p:spPr>
      </p:pic>
    </p:spTree>
    <p:extLst>
      <p:ext uri="{BB962C8B-B14F-4D97-AF65-F5344CB8AC3E}">
        <p14:creationId xmlns:p14="http://schemas.microsoft.com/office/powerpoint/2010/main" val="22273891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6BB67-C78B-4851-82CC-6D7CB73CEAAD}"/>
              </a:ext>
            </a:extLst>
          </p:cNvPr>
          <p:cNvSpPr>
            <a:spLocks noGrp="1"/>
          </p:cNvSpPr>
          <p:nvPr>
            <p:ph type="title"/>
          </p:nvPr>
        </p:nvSpPr>
        <p:spPr/>
        <p:txBody>
          <a:bodyPr/>
          <a:lstStyle/>
          <a:p>
            <a:r>
              <a:rPr lang="en-GB" dirty="0"/>
              <a:t>ST PAUL WAS THE PIONEER IN SCRIPTURE</a:t>
            </a:r>
            <a:endParaRPr lang="en-US" dirty="0"/>
          </a:p>
        </p:txBody>
      </p:sp>
      <p:sp>
        <p:nvSpPr>
          <p:cNvPr id="3" name="Content Placeholder 2">
            <a:extLst>
              <a:ext uri="{FF2B5EF4-FFF2-40B4-BE49-F238E27FC236}">
                <a16:creationId xmlns:a16="http://schemas.microsoft.com/office/drawing/2014/main" id="{6BE57E9B-7938-4C81-8F1C-A6007731FED4}"/>
              </a:ext>
            </a:extLst>
          </p:cNvPr>
          <p:cNvSpPr>
            <a:spLocks noGrp="1"/>
          </p:cNvSpPr>
          <p:nvPr>
            <p:ph idx="1"/>
          </p:nvPr>
        </p:nvSpPr>
        <p:spPr>
          <a:xfrm>
            <a:off x="913794" y="2162739"/>
            <a:ext cx="10353762" cy="3695136"/>
          </a:xfrm>
        </p:spPr>
        <p:txBody>
          <a:bodyPr>
            <a:normAutofit/>
          </a:bodyPr>
          <a:lstStyle/>
          <a:p>
            <a:r>
              <a:rPr lang="en-GB" sz="4400" dirty="0"/>
              <a:t>HE WROTE LETTERS TO EVANGELIZE EVEN PLACES HE COULD NOT BE IN A PARTICULAR TIME. CAN ANYONE DOUBT THE IMPACT OF HIS EFFORT? </a:t>
            </a:r>
            <a:endParaRPr lang="en-US" sz="4400" dirty="0"/>
          </a:p>
        </p:txBody>
      </p:sp>
    </p:spTree>
    <p:extLst>
      <p:ext uri="{BB962C8B-B14F-4D97-AF65-F5344CB8AC3E}">
        <p14:creationId xmlns:p14="http://schemas.microsoft.com/office/powerpoint/2010/main" val="10492465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0"/>
            <a:ext cx="10353761" cy="6858000"/>
          </a:xfrm>
        </p:spPr>
        <p:txBody>
          <a:bodyPr>
            <a:normAutofit fontScale="90000"/>
          </a:bodyPr>
          <a:lstStyle/>
          <a:p>
            <a:br>
              <a:rPr lang="en-GB" sz="2000" dirty="0"/>
            </a:br>
            <a:br>
              <a:rPr lang="en-GB" sz="2000" dirty="0"/>
            </a:br>
            <a:br>
              <a:rPr lang="en-GB" sz="2000" dirty="0"/>
            </a:br>
            <a:br>
              <a:rPr lang="en-GB" sz="2700" dirty="0"/>
            </a:br>
            <a:r>
              <a:rPr lang="en-GB" sz="2700" dirty="0"/>
              <a:t>EVERYONE MUST HEED THE MANDATE OF JESUS TO MAKE DISCIPLES OF ALL NATIONS</a:t>
            </a:r>
            <a:br>
              <a:rPr lang="en-GB" sz="2700" dirty="0"/>
            </a:br>
            <a:br>
              <a:rPr lang="en-GB" sz="2700" dirty="0"/>
            </a:br>
            <a:r>
              <a:rPr lang="en-GB" sz="2700" dirty="0">
                <a:solidFill>
                  <a:srgbClr val="FF0000"/>
                </a:solidFill>
              </a:rPr>
              <a:t>EVERYBODY MUST DO SOMETHING: HERE IN NO PARTICLUAR ORDER</a:t>
            </a:r>
            <a:r>
              <a:rPr lang="en-GB" sz="2700" dirty="0"/>
              <a:t>…</a:t>
            </a:r>
            <a:br>
              <a:rPr lang="en-GB" sz="1800" dirty="0"/>
            </a:br>
            <a:br>
              <a:rPr lang="en-GB" dirty="0"/>
            </a:br>
            <a:r>
              <a:rPr lang="en-GB" sz="4000" dirty="0"/>
              <a:t>priests</a:t>
            </a:r>
            <a:br>
              <a:rPr lang="en-GB" sz="4000" dirty="0"/>
            </a:br>
            <a:r>
              <a:rPr lang="en-GB" sz="4000" dirty="0"/>
              <a:t>RELIGIOUS</a:t>
            </a:r>
            <a:br>
              <a:rPr lang="en-GB" sz="4000" dirty="0"/>
            </a:br>
            <a:r>
              <a:rPr lang="en-GB" sz="4000" dirty="0"/>
              <a:t>HOLY CHILDHOOD</a:t>
            </a:r>
            <a:br>
              <a:rPr lang="en-GB" sz="4000" dirty="0"/>
            </a:br>
            <a:r>
              <a:rPr lang="en-GB" sz="4000" dirty="0"/>
              <a:t>YOUTH </a:t>
            </a:r>
            <a:br>
              <a:rPr lang="en-GB" sz="4000" dirty="0"/>
            </a:br>
            <a:r>
              <a:rPr lang="en-GB" sz="4000" dirty="0"/>
              <a:t>WOMEN</a:t>
            </a:r>
            <a:br>
              <a:rPr lang="en-GB" sz="4000" dirty="0"/>
            </a:br>
            <a:r>
              <a:rPr lang="en-GB" sz="4000" dirty="0"/>
              <a:t>CMO</a:t>
            </a:r>
            <a:br>
              <a:rPr lang="en-GB" sz="4000" dirty="0"/>
            </a:br>
            <a:r>
              <a:rPr lang="en-GB" sz="4000" dirty="0"/>
              <a:t>LAITY COUNCIL COMPONENTS</a:t>
            </a:r>
            <a:br>
              <a:rPr lang="en-GB" sz="4000" dirty="0"/>
            </a:br>
            <a:r>
              <a:rPr lang="en-GB" sz="4000" dirty="0"/>
              <a:t>CHURCH SOCIETIES, SODALITIES, PROFESSIONAL GROUPS</a:t>
            </a:r>
            <a:br>
              <a:rPr lang="en-GB" sz="4000" dirty="0"/>
            </a:br>
            <a:br>
              <a:rPr lang="en-GB" dirty="0"/>
            </a:br>
            <a:endParaRPr lang="en-GB" dirty="0"/>
          </a:p>
        </p:txBody>
      </p:sp>
    </p:spTree>
    <p:extLst>
      <p:ext uri="{BB962C8B-B14F-4D97-AF65-F5344CB8AC3E}">
        <p14:creationId xmlns:p14="http://schemas.microsoft.com/office/powerpoint/2010/main" val="2675255320"/>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4800" dirty="0"/>
              <a:t>Co-responsibility, “</a:t>
            </a:r>
            <a:r>
              <a:rPr lang="en-GB" sz="4800" dirty="0" err="1">
                <a:solidFill>
                  <a:srgbClr val="FF0000"/>
                </a:solidFill>
                <a:effectLst/>
              </a:rPr>
              <a:t>ka</a:t>
            </a:r>
            <a:r>
              <a:rPr lang="en-GB" sz="4800" dirty="0">
                <a:solidFill>
                  <a:srgbClr val="FF0000"/>
                </a:solidFill>
                <a:effectLst/>
              </a:rPr>
              <a:t> </a:t>
            </a:r>
            <a:r>
              <a:rPr lang="en-GB" sz="4800" dirty="0" err="1">
                <a:solidFill>
                  <a:srgbClr val="FF0000"/>
                </a:solidFill>
                <a:effectLst/>
              </a:rPr>
              <a:t>sowo</a:t>
            </a:r>
            <a:r>
              <a:rPr lang="en-GB" sz="4800" dirty="0">
                <a:solidFill>
                  <a:srgbClr val="FF0000"/>
                </a:solidFill>
                <a:effectLst/>
              </a:rPr>
              <a:t> </a:t>
            </a:r>
            <a:r>
              <a:rPr lang="en-GB" sz="4800" dirty="0" err="1">
                <a:solidFill>
                  <a:srgbClr val="FF0000"/>
                </a:solidFill>
                <a:effectLst/>
              </a:rPr>
              <a:t>po</a:t>
            </a:r>
            <a:r>
              <a:rPr lang="en-GB" sz="4800" dirty="0">
                <a:solidFill>
                  <a:srgbClr val="FF0000"/>
                </a:solidFill>
                <a:effectLst/>
              </a:rPr>
              <a:t>, </a:t>
            </a:r>
            <a:r>
              <a:rPr lang="en-GB" sz="4800" dirty="0" err="1">
                <a:solidFill>
                  <a:srgbClr val="FF0000"/>
                </a:solidFill>
                <a:effectLst/>
              </a:rPr>
              <a:t>ko</a:t>
            </a:r>
            <a:r>
              <a:rPr lang="en-GB" sz="4800" dirty="0">
                <a:solidFill>
                  <a:srgbClr val="FF0000"/>
                </a:solidFill>
                <a:effectLst/>
              </a:rPr>
              <a:t> le da”</a:t>
            </a:r>
            <a:r>
              <a:rPr lang="en-GB" sz="4800" dirty="0"/>
              <a:t> you lift, I lift</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89239" y="1935921"/>
            <a:ext cx="6744549" cy="4922079"/>
          </a:xfrm>
        </p:spPr>
      </p:pic>
    </p:spTree>
    <p:extLst>
      <p:ext uri="{BB962C8B-B14F-4D97-AF65-F5344CB8AC3E}">
        <p14:creationId xmlns:p14="http://schemas.microsoft.com/office/powerpoint/2010/main" val="26791342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 /></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docProps/app.xml><?xml version="1.0" encoding="utf-8"?>
<Properties xmlns="http://schemas.openxmlformats.org/officeDocument/2006/extended-properties" xmlns:vt="http://schemas.openxmlformats.org/officeDocument/2006/docPropsVTypes">
  <Template>Integral</Template>
  <TotalTime>15250</TotalTime>
  <Words>835</Words>
  <Application>Microsoft Office PowerPoint</Application>
  <PresentationFormat>Widescreen</PresentationFormat>
  <Paragraphs>83</Paragraphs>
  <Slides>31</Slides>
  <Notes>0</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Damask</vt:lpstr>
      <vt:lpstr>4th Nigerian national mission congress</vt:lpstr>
      <vt:lpstr>THE role OF THE MEDIA lies BETWEEN THE MASS AND THE MASSES </vt:lpstr>
      <vt:lpstr>THE ROLE OF THE MEDIA IN EVANGELIZATION: OPPORTUNITIES AND CHALLENGES</vt:lpstr>
      <vt:lpstr> LAY PROFESSIONALS AND PRACTITIONERS CONSTITUTE THE BIGGEST OPPORTUNITY AND CHALLENGE</vt:lpstr>
      <vt:lpstr>The challenge</vt:lpstr>
      <vt:lpstr>PowerPoint Presentation</vt:lpstr>
      <vt:lpstr>ST PAUL WAS THE PIONEER IN SCRIPTURE</vt:lpstr>
      <vt:lpstr>    EVERYONE MUST HEED THE MANDATE OF JESUS TO MAKE DISCIPLES OF ALL NATIONS  EVERYBODY MUST DO SOMETHING: HERE IN NO PARTICLUAR ORDER…  priests RELIGIOUS HOLY CHILDHOOD YOUTH  WOMEN CMO LAITY COUNCIL COMPONENTS CHURCH SOCIETIES, SODALITIES, PROFESSIONAL GROUPS  </vt:lpstr>
      <vt:lpstr>Co-responsibility, “ka sowo po, ko le da” you lift, I lift</vt:lpstr>
      <vt:lpstr>ENCOURAGING WORDS</vt:lpstr>
      <vt:lpstr>EVANGELII NUNTIANDI. n 45 </vt:lpstr>
      <vt:lpstr>PowerPoint Presentation</vt:lpstr>
      <vt:lpstr>THEREFORE, we NEED EVERYBODY TO USE EVERYTHING FOR SPREADING THE GOSPEL</vt:lpstr>
      <vt:lpstr>ENGAGE THE NEW CULTURE AS A BIG OPPORTUNITY TO EVANGELIZE</vt:lpstr>
      <vt:lpstr>ADOPT AND ADAPT </vt:lpstr>
      <vt:lpstr>ADOPT AND ADAPT youth energy  </vt:lpstr>
      <vt:lpstr>Turn gospel and catechism into songs, SHARING, RIDDLES, slogans, DRAMA… </vt:lpstr>
      <vt:lpstr>ADOPT NOT JUST THE DIGITAL METHODS BUT ALSO THE “PARTICIPATORY, belonging”  CULTURE</vt:lpstr>
      <vt:lpstr>PowerPoint Presentation</vt:lpstr>
      <vt:lpstr>PowerPoint Presentation</vt:lpstr>
      <vt:lpstr>PowerPoint Presentation</vt:lpstr>
      <vt:lpstr>PowerPoint Presentation</vt:lpstr>
      <vt:lpstr>  Get the projector rolling  with FAITH MATERIALS </vt:lpstr>
      <vt:lpstr>REV. Fr .Prof Joseph FANIRAN  (PROF OF COMMUNICATIONS CESAAC, PORT HARCOURT) SAID:</vt:lpstr>
      <vt:lpstr>Women and youth are key AGENTS</vt:lpstr>
      <vt:lpstr> BUT WE ALL NEED THE ZEAL AND ENTHUSIASM FOR THE TASK </vt:lpstr>
      <vt:lpstr>REMEMBER…I PHONES, IPAD, IPOD …</vt:lpstr>
      <vt:lpstr>WE SHOULD PUT OUR MONEY WHERE OUR MOUTH IS:</vt:lpstr>
      <vt:lpstr>THANK YOU FOR your KIND ATTENTION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“tech” in catechesis</dc:title>
  <dc:creator>BISHOP BADEJO</dc:creator>
  <cp:lastModifiedBy>Titilayo Aduloju</cp:lastModifiedBy>
  <cp:revision>137</cp:revision>
  <cp:lastPrinted>2019-10-22T04:42:32Z</cp:lastPrinted>
  <dcterms:created xsi:type="dcterms:W3CDTF">2018-11-12T17:14:18Z</dcterms:created>
  <dcterms:modified xsi:type="dcterms:W3CDTF">2020-06-14T15:55:47Z</dcterms:modified>
</cp:coreProperties>
</file>